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6FA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43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40EDA8C-9A11-4ECC-81C4-4471CC09BAE4}" type="datetimeFigureOut">
              <a:rPr lang="en-US" smtClean="0"/>
              <a:pPr/>
              <a:t>1/4/2012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699D64C-9574-4857-A139-D6A494269CD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EDA8C-9A11-4ECC-81C4-4471CC09BAE4}"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99D64C-9574-4857-A139-D6A494269C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0EDA8C-9A11-4ECC-81C4-4471CC09BAE4}"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99D64C-9574-4857-A139-D6A494269C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40EDA8C-9A11-4ECC-81C4-4471CC09BAE4}" type="datetimeFigureOut">
              <a:rPr lang="en-US" smtClean="0"/>
              <a:pPr/>
              <a:t>1/4/2012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699D64C-9574-4857-A139-D6A494269C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40EDA8C-9A11-4ECC-81C4-4471CC09BAE4}" type="datetimeFigureOut">
              <a:rPr lang="en-US" smtClean="0"/>
              <a:pPr/>
              <a:t>1/4/2012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699D64C-9574-4857-A139-D6A494269CD7}"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40EDA8C-9A11-4ECC-81C4-4471CC09BAE4}" type="datetimeFigureOut">
              <a:rPr lang="en-US" smtClean="0"/>
              <a:pPr/>
              <a:t>1/4/2012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699D64C-9574-4857-A139-D6A494269C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40EDA8C-9A11-4ECC-81C4-4471CC09BAE4}" type="datetimeFigureOut">
              <a:rPr lang="en-US" smtClean="0"/>
              <a:pPr/>
              <a:t>1/4/2012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699D64C-9574-4857-A139-D6A494269C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0EDA8C-9A11-4ECC-81C4-4471CC09BAE4}" type="datetimeFigureOut">
              <a:rPr lang="en-US" smtClean="0"/>
              <a:pPr/>
              <a:t>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99D64C-9574-4857-A139-D6A494269C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40EDA8C-9A11-4ECC-81C4-4471CC09BAE4}" type="datetimeFigureOut">
              <a:rPr lang="en-US" smtClean="0"/>
              <a:pPr/>
              <a:t>1/4/2012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699D64C-9574-4857-A139-D6A494269C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40EDA8C-9A11-4ECC-81C4-4471CC09BAE4}" type="datetimeFigureOut">
              <a:rPr lang="en-US" smtClean="0"/>
              <a:pPr/>
              <a:t>1/4/2012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699D64C-9574-4857-A139-D6A494269C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40EDA8C-9A11-4ECC-81C4-4471CC09BAE4}" type="datetimeFigureOut">
              <a:rPr lang="en-US" smtClean="0"/>
              <a:pPr/>
              <a:t>1/4/2012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699D64C-9574-4857-A139-D6A494269C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40EDA8C-9A11-4ECC-81C4-4471CC09BAE4}" type="datetimeFigureOut">
              <a:rPr lang="en-US" smtClean="0"/>
              <a:pPr/>
              <a:t>1/4/2012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699D64C-9574-4857-A139-D6A494269CD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10.xml"/><Relationship Id="rId1" Type="http://schemas.openxmlformats.org/officeDocument/2006/relationships/slideLayout" Target="../slideLayouts/slideLayout2.xml"/><Relationship Id="rId5" Type="http://schemas.openxmlformats.org/officeDocument/2006/relationships/image" Target="../media/image15.gif"/><Relationship Id="rId4" Type="http://schemas.openxmlformats.org/officeDocument/2006/relationships/hyperlink" Target="http://www.youtube.com/watch?v=3xLiOFjemWQ&amp;feature=fvwre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youtube.com/watch?v=GyMLlLxbfa4&amp;feature=related" TargetMode="External"/><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6.gif"/></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3.gif"/><Relationship Id="rId5" Type="http://schemas.openxmlformats.org/officeDocument/2006/relationships/hyperlink" Target="http://www.classzone.com/books/earth_science/terc/content/visualizations/es0804/es0804page01.cfm?chapter_no=visualization" TargetMode="External"/><Relationship Id="rId4" Type="http://schemas.openxmlformats.org/officeDocument/2006/relationships/image" Target="../media/image42.jpeg"/></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t>PLATE TECTONICS</a:t>
            </a:r>
            <a:endParaRPr lang="en-US" sz="5400" b="1" dirty="0"/>
          </a:p>
        </p:txBody>
      </p:sp>
      <p:sp>
        <p:nvSpPr>
          <p:cNvPr id="3" name="Subtitle 2"/>
          <p:cNvSpPr>
            <a:spLocks noGrp="1"/>
          </p:cNvSpPr>
          <p:nvPr>
            <p:ph type="subTitle" idx="1"/>
          </p:nvPr>
        </p:nvSpPr>
        <p:spPr/>
        <p:txBody>
          <a:bodyPr/>
          <a:lstStyle/>
          <a:p>
            <a:r>
              <a:rPr lang="en-US" b="1" dirty="0" smtClean="0"/>
              <a:t>Chapter 5</a:t>
            </a:r>
            <a:endParaRPr lang="en-US" b="1" dirty="0"/>
          </a:p>
        </p:txBody>
      </p:sp>
      <p:pic>
        <p:nvPicPr>
          <p:cNvPr id="4" name="Picture 3" descr="san andreas fault.jpg"/>
          <p:cNvPicPr>
            <a:picLocks noChangeAspect="1"/>
          </p:cNvPicPr>
          <p:nvPr/>
        </p:nvPicPr>
        <p:blipFill>
          <a:blip r:embed="rId2" cstate="print"/>
          <a:stretch>
            <a:fillRect/>
          </a:stretch>
        </p:blipFill>
        <p:spPr>
          <a:xfrm>
            <a:off x="1905000" y="2590800"/>
            <a:ext cx="3740818" cy="37906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 name="Content Placeholder 6" descr="earth cross section.jpg">
            <a:hlinkClick r:id="rId2" action="ppaction://hlinksldjump" tooltip="Watch this video clip"/>
          </p:cNvPr>
          <p:cNvPicPr>
            <a:picLocks noGrp="1" noChangeAspect="1"/>
          </p:cNvPicPr>
          <p:nvPr>
            <p:ph idx="1"/>
          </p:nvPr>
        </p:nvPicPr>
        <p:blipFill>
          <a:blip r:embed="rId3" cstate="print"/>
          <a:stretch>
            <a:fillRect/>
          </a:stretch>
        </p:blipFill>
        <p:spPr>
          <a:xfrm>
            <a:off x="1066800" y="228600"/>
            <a:ext cx="7391400" cy="5367564"/>
          </a:xfrm>
          <a:prstGeom prst="rect">
            <a:avLst/>
          </a:prstGeom>
          <a:ln>
            <a:noFill/>
          </a:ln>
          <a:effectLst>
            <a:outerShdw blurRad="292100" dist="139700" dir="2700000" algn="tl" rotWithShape="0">
              <a:srgbClr val="333333">
                <a:alpha val="65000"/>
              </a:srgbClr>
            </a:outerShdw>
          </a:effectLst>
        </p:spPr>
      </p:pic>
      <p:pic>
        <p:nvPicPr>
          <p:cNvPr id="8" name="Picture 7" descr="look.gif">
            <a:hlinkClick r:id="rId4"/>
          </p:cNvPr>
          <p:cNvPicPr>
            <a:picLocks noChangeAspect="1"/>
          </p:cNvPicPr>
          <p:nvPr/>
        </p:nvPicPr>
        <p:blipFill>
          <a:blip r:embed="rId5" cstate="print"/>
          <a:stretch>
            <a:fillRect/>
          </a:stretch>
        </p:blipFill>
        <p:spPr>
          <a:xfrm>
            <a:off x="5943600" y="5791199"/>
            <a:ext cx="1600200" cy="84098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fontScale="90000"/>
          </a:bodyPr>
          <a:lstStyle/>
          <a:p>
            <a:r>
              <a:rPr lang="en-US" sz="4400" dirty="0" smtClean="0">
                <a:solidFill>
                  <a:srgbClr val="FF0000"/>
                </a:solidFill>
                <a:latin typeface="Hurry Up" pitchFamily="2" charset="0"/>
              </a:rPr>
              <a:t>Convection &amp; The </a:t>
            </a:r>
            <a:r>
              <a:rPr lang="en-US" sz="4400" dirty="0" smtClean="0">
                <a:solidFill>
                  <a:srgbClr val="FF0000"/>
                </a:solidFill>
                <a:latin typeface="Hurry Up" pitchFamily="2" charset="0"/>
              </a:rPr>
              <a:t>Mantle</a:t>
            </a:r>
            <a:br>
              <a:rPr lang="en-US" sz="4400" dirty="0" smtClean="0">
                <a:solidFill>
                  <a:srgbClr val="FF0000"/>
                </a:solidFill>
                <a:latin typeface="Hurry Up" pitchFamily="2" charset="0"/>
              </a:rPr>
            </a:br>
            <a:r>
              <a:rPr lang="en-US" sz="4400" dirty="0" smtClean="0">
                <a:solidFill>
                  <a:srgbClr val="FF0000"/>
                </a:solidFill>
                <a:latin typeface="Hurry Up" pitchFamily="2" charset="0"/>
              </a:rPr>
              <a:t>(Section 2)</a:t>
            </a:r>
            <a:endParaRPr lang="en-US" sz="4400" dirty="0">
              <a:solidFill>
                <a:srgbClr val="FF0000"/>
              </a:solidFill>
              <a:latin typeface="Hurry Up" pitchFamily="2" charset="0"/>
            </a:endParaRPr>
          </a:p>
        </p:txBody>
      </p:sp>
      <p:sp>
        <p:nvSpPr>
          <p:cNvPr id="3" name="Content Placeholder 2"/>
          <p:cNvSpPr>
            <a:spLocks noGrp="1"/>
          </p:cNvSpPr>
          <p:nvPr>
            <p:ph idx="1"/>
          </p:nvPr>
        </p:nvSpPr>
        <p:spPr>
          <a:xfrm>
            <a:off x="457200" y="1698592"/>
            <a:ext cx="8229600" cy="5159408"/>
          </a:xfrm>
        </p:spPr>
        <p:txBody>
          <a:bodyPr/>
          <a:lstStyle/>
          <a:p>
            <a:pPr>
              <a:buNone/>
            </a:pPr>
            <a:r>
              <a:rPr lang="en-US" b="1" dirty="0" smtClean="0"/>
              <a:t>Before you can understand some of the processes on and in the earth, you must understand heat transfer.  </a:t>
            </a:r>
          </a:p>
          <a:p>
            <a:pPr>
              <a:buNone/>
            </a:pPr>
            <a:endParaRPr lang="en-US" b="1" dirty="0" smtClean="0"/>
          </a:p>
          <a:p>
            <a:pPr>
              <a:buNone/>
            </a:pPr>
            <a:r>
              <a:rPr lang="en-US" b="1" dirty="0" smtClean="0"/>
              <a:t>There are 3 types of heat transfer:</a:t>
            </a:r>
          </a:p>
          <a:p>
            <a:pPr>
              <a:buNone/>
            </a:pPr>
            <a:r>
              <a:rPr lang="en-US" b="1" dirty="0" smtClean="0"/>
              <a:t>1) Radiation</a:t>
            </a:r>
          </a:p>
          <a:p>
            <a:pPr>
              <a:buNone/>
            </a:pPr>
            <a:r>
              <a:rPr lang="en-US" b="1" dirty="0" smtClean="0"/>
              <a:t>2) Conduction</a:t>
            </a:r>
          </a:p>
          <a:p>
            <a:pPr>
              <a:buNone/>
            </a:pPr>
            <a:r>
              <a:rPr lang="en-US" b="1" dirty="0" smtClean="0"/>
              <a:t>3) Convection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FF00"/>
                </a:solidFill>
                <a:latin typeface="Hurry Up" pitchFamily="2" charset="0"/>
              </a:rPr>
              <a:t>Radiation</a:t>
            </a:r>
            <a:endParaRPr lang="en-US" sz="5400" dirty="0">
              <a:solidFill>
                <a:srgbClr val="FFFF00"/>
              </a:solidFill>
              <a:latin typeface="Hurry Up" pitchFamily="2" charset="0"/>
            </a:endParaRPr>
          </a:p>
        </p:txBody>
      </p:sp>
      <p:sp>
        <p:nvSpPr>
          <p:cNvPr id="3" name="Content Placeholder 2"/>
          <p:cNvSpPr>
            <a:spLocks noGrp="1"/>
          </p:cNvSpPr>
          <p:nvPr>
            <p:ph idx="1"/>
          </p:nvPr>
        </p:nvSpPr>
        <p:spPr/>
        <p:txBody>
          <a:bodyPr/>
          <a:lstStyle/>
          <a:p>
            <a:pPr>
              <a:buNone/>
            </a:pPr>
            <a:r>
              <a:rPr lang="en-US" dirty="0" smtClean="0"/>
              <a:t>Radiation is the transfer of heat energy through space.  Sunlight is radiation.</a:t>
            </a:r>
            <a:endParaRPr lang="en-US" dirty="0"/>
          </a:p>
        </p:txBody>
      </p:sp>
      <p:pic>
        <p:nvPicPr>
          <p:cNvPr id="4" name="Picture 3" descr="radiation2.bmp"/>
          <p:cNvPicPr>
            <a:picLocks noChangeAspect="1"/>
          </p:cNvPicPr>
          <p:nvPr/>
        </p:nvPicPr>
        <p:blipFill>
          <a:blip r:embed="rId2" cstate="print"/>
          <a:stretch>
            <a:fillRect/>
          </a:stretch>
        </p:blipFill>
        <p:spPr>
          <a:xfrm>
            <a:off x="457200" y="3124200"/>
            <a:ext cx="3200400" cy="3546389"/>
          </a:xfrm>
          <a:prstGeom prst="rect">
            <a:avLst/>
          </a:prstGeom>
          <a:ln>
            <a:noFill/>
          </a:ln>
          <a:effectLst>
            <a:outerShdw blurRad="292100" dist="139700" dir="2700000" algn="tl" rotWithShape="0">
              <a:srgbClr val="333333">
                <a:alpha val="65000"/>
              </a:srgbClr>
            </a:outerShdw>
          </a:effectLst>
        </p:spPr>
      </p:pic>
      <p:pic>
        <p:nvPicPr>
          <p:cNvPr id="5" name="Picture 4" descr="radiation3.jpg"/>
          <p:cNvPicPr>
            <a:picLocks noChangeAspect="1"/>
          </p:cNvPicPr>
          <p:nvPr/>
        </p:nvPicPr>
        <p:blipFill>
          <a:blip r:embed="rId3" cstate="print"/>
          <a:stretch>
            <a:fillRect/>
          </a:stretch>
        </p:blipFill>
        <p:spPr>
          <a:xfrm>
            <a:off x="3962399" y="3429000"/>
            <a:ext cx="5034643" cy="2819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0000"/>
                </a:solidFill>
                <a:latin typeface="Hurry Up" pitchFamily="2" charset="0"/>
              </a:rPr>
              <a:t>Conduction</a:t>
            </a:r>
            <a:endParaRPr lang="en-US" sz="6000" dirty="0">
              <a:solidFill>
                <a:srgbClr val="FF0000"/>
              </a:solidFill>
              <a:latin typeface="Hurry Up" pitchFamily="2" charset="0"/>
            </a:endParaRPr>
          </a:p>
        </p:txBody>
      </p:sp>
      <p:sp>
        <p:nvSpPr>
          <p:cNvPr id="3" name="Content Placeholder 2"/>
          <p:cNvSpPr>
            <a:spLocks noGrp="1"/>
          </p:cNvSpPr>
          <p:nvPr>
            <p:ph idx="1"/>
          </p:nvPr>
        </p:nvSpPr>
        <p:spPr>
          <a:xfrm>
            <a:off x="457200" y="1447800"/>
            <a:ext cx="8229600" cy="4572000"/>
          </a:xfrm>
        </p:spPr>
        <p:txBody>
          <a:bodyPr/>
          <a:lstStyle/>
          <a:p>
            <a:pPr>
              <a:buNone/>
            </a:pPr>
            <a:r>
              <a:rPr lang="en-US" dirty="0" smtClean="0"/>
              <a:t>Conduction is heat transfer through the actual contact of two objects.  The hotter object transfers heat energy to the cooler object.</a:t>
            </a:r>
            <a:endParaRPr lang="en-US" dirty="0"/>
          </a:p>
        </p:txBody>
      </p:sp>
      <p:pic>
        <p:nvPicPr>
          <p:cNvPr id="4" name="Picture 3" descr="conduction.jpg"/>
          <p:cNvPicPr>
            <a:picLocks noChangeAspect="1"/>
          </p:cNvPicPr>
          <p:nvPr/>
        </p:nvPicPr>
        <p:blipFill>
          <a:blip r:embed="rId2" cstate="print"/>
          <a:stretch>
            <a:fillRect/>
          </a:stretch>
        </p:blipFill>
        <p:spPr>
          <a:xfrm>
            <a:off x="304800" y="3505200"/>
            <a:ext cx="3219450" cy="2971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ice melting.jpg"/>
          <p:cNvPicPr>
            <a:picLocks noChangeAspect="1"/>
          </p:cNvPicPr>
          <p:nvPr/>
        </p:nvPicPr>
        <p:blipFill>
          <a:blip r:embed="rId3" cstate="print"/>
          <a:stretch>
            <a:fillRect/>
          </a:stretch>
        </p:blipFill>
        <p:spPr>
          <a:xfrm>
            <a:off x="4343400" y="3581400"/>
            <a:ext cx="3947160" cy="2819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latin typeface="Hurry Up" pitchFamily="2" charset="0"/>
              </a:rPr>
              <a:t>Conv</a:t>
            </a:r>
            <a:r>
              <a:rPr lang="en-US" sz="5400" dirty="0" smtClean="0">
                <a:solidFill>
                  <a:srgbClr val="00B0F0"/>
                </a:solidFill>
                <a:latin typeface="Hurry Up" pitchFamily="2" charset="0"/>
              </a:rPr>
              <a:t>ection</a:t>
            </a:r>
            <a:endParaRPr lang="en-US" sz="5400" dirty="0">
              <a:solidFill>
                <a:srgbClr val="00B0F0"/>
              </a:solidFill>
              <a:latin typeface="Hurry Up" pitchFamily="2" charset="0"/>
            </a:endParaRPr>
          </a:p>
        </p:txBody>
      </p:sp>
      <p:sp>
        <p:nvSpPr>
          <p:cNvPr id="3" name="Content Placeholder 2"/>
          <p:cNvSpPr>
            <a:spLocks noGrp="1"/>
          </p:cNvSpPr>
          <p:nvPr>
            <p:ph idx="1"/>
          </p:nvPr>
        </p:nvSpPr>
        <p:spPr>
          <a:xfrm>
            <a:off x="457200" y="2590800"/>
            <a:ext cx="8229600" cy="4572000"/>
          </a:xfrm>
        </p:spPr>
        <p:txBody>
          <a:bodyPr/>
          <a:lstStyle/>
          <a:p>
            <a:pPr>
              <a:buNone/>
            </a:pPr>
            <a:r>
              <a:rPr lang="en-US" b="1" dirty="0" smtClean="0"/>
              <a:t>Heat energy that is transferred through the movements through liquid or air.  It is caused by the differences in temperature which cause differences in density.  The hotter something is the LESS dense it is.  The colder it is the MORE dense it is.  </a:t>
            </a:r>
          </a:p>
          <a:p>
            <a:pPr>
              <a:buNone/>
            </a:pPr>
            <a:r>
              <a:rPr lang="en-US" b="1" dirty="0" smtClean="0"/>
              <a:t>Hot air rises.   Think about hot air balloons! </a:t>
            </a:r>
            <a:endParaRPr lang="en-US" b="1" dirty="0"/>
          </a:p>
        </p:txBody>
      </p:sp>
      <p:pic>
        <p:nvPicPr>
          <p:cNvPr id="4" name="Picture 3" descr="convection current.bmp"/>
          <p:cNvPicPr>
            <a:picLocks noChangeAspect="1"/>
          </p:cNvPicPr>
          <p:nvPr/>
        </p:nvPicPr>
        <p:blipFill>
          <a:blip r:embed="rId2" cstate="print"/>
          <a:stretch>
            <a:fillRect/>
          </a:stretch>
        </p:blipFill>
        <p:spPr>
          <a:xfrm>
            <a:off x="5222631" y="0"/>
            <a:ext cx="2854569" cy="247396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 types heat transfer.bmp"/>
          <p:cNvPicPr>
            <a:picLocks noGrp="1" noChangeAspect="1"/>
          </p:cNvPicPr>
          <p:nvPr>
            <p:ph idx="1"/>
          </p:nvPr>
        </p:nvPicPr>
        <p:blipFill>
          <a:blip r:embed="rId2" cstate="print"/>
          <a:stretch>
            <a:fillRect/>
          </a:stretch>
        </p:blipFill>
        <p:spPr>
          <a:xfrm>
            <a:off x="494080" y="838200"/>
            <a:ext cx="8040320" cy="5627424"/>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066800"/>
          </a:xfrm>
        </p:spPr>
        <p:txBody>
          <a:bodyPr>
            <a:noAutofit/>
          </a:bodyPr>
          <a:lstStyle/>
          <a:p>
            <a:pPr algn="ctr"/>
            <a:r>
              <a:rPr lang="en-US" sz="3200" dirty="0" smtClean="0">
                <a:solidFill>
                  <a:srgbClr val="FF0000"/>
                </a:solidFill>
                <a:latin typeface="Hurry Up" pitchFamily="2" charset="0"/>
              </a:rPr>
              <a:t>Convection currents in the Earth</a:t>
            </a:r>
            <a:endParaRPr lang="en-US" sz="3200" dirty="0">
              <a:solidFill>
                <a:srgbClr val="FF0000"/>
              </a:solidFill>
              <a:latin typeface="Hurry Up" pitchFamily="2" charset="0"/>
            </a:endParaRPr>
          </a:p>
        </p:txBody>
      </p:sp>
      <p:sp>
        <p:nvSpPr>
          <p:cNvPr id="3" name="Content Placeholder 2"/>
          <p:cNvSpPr>
            <a:spLocks noGrp="1"/>
          </p:cNvSpPr>
          <p:nvPr>
            <p:ph idx="1"/>
          </p:nvPr>
        </p:nvSpPr>
        <p:spPr>
          <a:xfrm>
            <a:off x="228600" y="990600"/>
            <a:ext cx="8229600" cy="4419600"/>
          </a:xfrm>
        </p:spPr>
        <p:txBody>
          <a:bodyPr/>
          <a:lstStyle/>
          <a:p>
            <a:pPr>
              <a:buNone/>
            </a:pPr>
            <a:r>
              <a:rPr lang="en-US" b="1" dirty="0" smtClean="0"/>
              <a:t>The extremely hot outer core heats up the lower mantle which heats up the more mobile/tar-like </a:t>
            </a:r>
            <a:r>
              <a:rPr lang="en-US" b="1" dirty="0" err="1" smtClean="0"/>
              <a:t>asthenosphere</a:t>
            </a:r>
            <a:r>
              <a:rPr lang="en-US" b="1" dirty="0" smtClean="0"/>
              <a:t>.  This hot rock rises then cools and sinks back down.  This heating then cooling cycle creates a current within the Earth’s mantle.</a:t>
            </a:r>
            <a:endParaRPr lang="en-US" b="1" dirty="0"/>
          </a:p>
        </p:txBody>
      </p:sp>
      <p:pic>
        <p:nvPicPr>
          <p:cNvPr id="4" name="Picture 3" descr="mantle convection2.jpg"/>
          <p:cNvPicPr>
            <a:picLocks noChangeAspect="1"/>
          </p:cNvPicPr>
          <p:nvPr/>
        </p:nvPicPr>
        <p:blipFill>
          <a:blip r:embed="rId2" cstate="print"/>
          <a:stretch>
            <a:fillRect/>
          </a:stretch>
        </p:blipFill>
        <p:spPr>
          <a:xfrm>
            <a:off x="3124200" y="3886200"/>
            <a:ext cx="4876800" cy="2819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nvection inmantle.jpg"/>
          <p:cNvPicPr>
            <a:picLocks noGrp="1" noChangeAspect="1"/>
          </p:cNvPicPr>
          <p:nvPr>
            <p:ph idx="1"/>
          </p:nvPr>
        </p:nvPicPr>
        <p:blipFill>
          <a:blip r:embed="rId2" cstate="print"/>
          <a:stretch>
            <a:fillRect/>
          </a:stretch>
        </p:blipFill>
        <p:spPr>
          <a:xfrm>
            <a:off x="152400" y="304800"/>
            <a:ext cx="5257800" cy="5574535"/>
          </a:xfrm>
        </p:spPr>
      </p:pic>
      <p:pic>
        <p:nvPicPr>
          <p:cNvPr id="5" name="Picture 4" descr="convection.jpg"/>
          <p:cNvPicPr>
            <a:picLocks noChangeAspect="1"/>
          </p:cNvPicPr>
          <p:nvPr/>
        </p:nvPicPr>
        <p:blipFill>
          <a:blip r:embed="rId3" cstate="print"/>
          <a:stretch>
            <a:fillRect/>
          </a:stretch>
        </p:blipFill>
        <p:spPr>
          <a:xfrm>
            <a:off x="5562600" y="1143000"/>
            <a:ext cx="3483552" cy="38100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5410200" y="5257800"/>
            <a:ext cx="3962400" cy="1200329"/>
          </a:xfrm>
          <a:prstGeom prst="rect">
            <a:avLst/>
          </a:prstGeom>
          <a:noFill/>
        </p:spPr>
        <p:txBody>
          <a:bodyPr wrap="square" rtlCol="0">
            <a:spAutoFit/>
          </a:bodyPr>
          <a:lstStyle/>
          <a:p>
            <a:r>
              <a:rPr lang="en-US" sz="2400" dirty="0" smtClean="0">
                <a:solidFill>
                  <a:srgbClr val="FFC000"/>
                </a:solidFill>
                <a:latin typeface="Aharoni" pitchFamily="2" charset="-79"/>
                <a:cs typeface="Aharoni" pitchFamily="2" charset="-79"/>
              </a:rPr>
              <a:t>The same thing happens </a:t>
            </a:r>
          </a:p>
          <a:p>
            <a:r>
              <a:rPr lang="en-US" sz="2400" dirty="0">
                <a:solidFill>
                  <a:srgbClr val="FFC000"/>
                </a:solidFill>
                <a:latin typeface="Aharoni" pitchFamily="2" charset="-79"/>
                <a:cs typeface="Aharoni" pitchFamily="2" charset="-79"/>
              </a:rPr>
              <a:t>w</a:t>
            </a:r>
            <a:r>
              <a:rPr lang="en-US" sz="2400" dirty="0" smtClean="0">
                <a:solidFill>
                  <a:srgbClr val="FFC000"/>
                </a:solidFill>
                <a:latin typeface="Aharoni" pitchFamily="2" charset="-79"/>
                <a:cs typeface="Aharoni" pitchFamily="2" charset="-79"/>
              </a:rPr>
              <a:t>hen you heat water in</a:t>
            </a:r>
          </a:p>
          <a:p>
            <a:r>
              <a:rPr lang="en-US" sz="2400" dirty="0">
                <a:solidFill>
                  <a:srgbClr val="FFC000"/>
                </a:solidFill>
                <a:latin typeface="Aharoni" pitchFamily="2" charset="-79"/>
                <a:cs typeface="Aharoni" pitchFamily="2" charset="-79"/>
              </a:rPr>
              <a:t>a</a:t>
            </a:r>
            <a:r>
              <a:rPr lang="en-US" sz="2400" dirty="0" smtClean="0">
                <a:solidFill>
                  <a:srgbClr val="FFC000"/>
                </a:solidFill>
                <a:latin typeface="Aharoni" pitchFamily="2" charset="-79"/>
                <a:cs typeface="Aharoni" pitchFamily="2" charset="-79"/>
              </a:rPr>
              <a:t> pot!</a:t>
            </a:r>
            <a:endParaRPr lang="en-US" sz="2400" dirty="0">
              <a:solidFill>
                <a:srgbClr val="FFC000"/>
              </a:solidFill>
              <a:latin typeface="Aharoni" pitchFamily="2" charset="-79"/>
              <a:cs typeface="Aharoni" pitchFamily="2" charset="-79"/>
            </a:endParaRPr>
          </a:p>
        </p:txBody>
      </p:sp>
      <p:sp>
        <p:nvSpPr>
          <p:cNvPr id="8" name="Left-Up Arrow 7"/>
          <p:cNvSpPr/>
          <p:nvPr/>
        </p:nvSpPr>
        <p:spPr>
          <a:xfrm>
            <a:off x="4876800" y="4114800"/>
            <a:ext cx="1905000" cy="1219200"/>
          </a:xfrm>
          <a:prstGeom prst="lef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92D050"/>
                </a:solidFill>
                <a:latin typeface="Hurry Up" pitchFamily="2" charset="0"/>
              </a:rPr>
              <a:t>Drifting Continents</a:t>
            </a:r>
            <a:endParaRPr lang="en-US" sz="5400" dirty="0">
              <a:solidFill>
                <a:srgbClr val="92D050"/>
              </a:solidFill>
              <a:latin typeface="Hurry Up" pitchFamily="2" charset="0"/>
            </a:endParaRPr>
          </a:p>
        </p:txBody>
      </p:sp>
      <p:sp>
        <p:nvSpPr>
          <p:cNvPr id="3" name="Content Placeholder 2"/>
          <p:cNvSpPr>
            <a:spLocks noGrp="1"/>
          </p:cNvSpPr>
          <p:nvPr>
            <p:ph idx="1"/>
          </p:nvPr>
        </p:nvSpPr>
        <p:spPr/>
        <p:txBody>
          <a:bodyPr/>
          <a:lstStyle/>
          <a:p>
            <a:pPr>
              <a:buNone/>
            </a:pPr>
            <a:r>
              <a:rPr lang="en-US" dirty="0" smtClean="0"/>
              <a:t>In 1910, a scientist named Wegener, proposed that all the continents were once joined together in a single land mass and drifted apart over millions of years.</a:t>
            </a:r>
          </a:p>
          <a:p>
            <a:pPr>
              <a:buNone/>
            </a:pPr>
            <a:r>
              <a:rPr lang="en-US" b="1" u="sng" dirty="0" smtClean="0">
                <a:solidFill>
                  <a:srgbClr val="92D050"/>
                </a:solidFill>
              </a:rPr>
              <a:t>PANGAEA</a:t>
            </a:r>
            <a:r>
              <a:rPr lang="en-US" dirty="0" smtClean="0"/>
              <a:t> – the supercontinent  </a:t>
            </a:r>
          </a:p>
          <a:p>
            <a:pPr>
              <a:buNone/>
            </a:pPr>
            <a:r>
              <a:rPr lang="en-US" dirty="0" smtClean="0"/>
              <a:t>His theory became known as continental drift.  He based his theory on several sources of evidence.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ngaea.jpg"/>
          <p:cNvPicPr>
            <a:picLocks noGrp="1" noChangeAspect="1"/>
          </p:cNvPicPr>
          <p:nvPr>
            <p:ph idx="1"/>
          </p:nvPr>
        </p:nvPicPr>
        <p:blipFill>
          <a:blip r:embed="rId2" cstate="print"/>
          <a:stretch>
            <a:fillRect/>
          </a:stretch>
        </p:blipFill>
        <p:spPr>
          <a:xfrm>
            <a:off x="1066800" y="228600"/>
            <a:ext cx="6781800" cy="3595816"/>
          </a:xfrm>
        </p:spPr>
      </p:pic>
      <p:pic>
        <p:nvPicPr>
          <p:cNvPr id="5" name="Picture 4" descr="panaea continents.jpg"/>
          <p:cNvPicPr>
            <a:picLocks noChangeAspect="1"/>
          </p:cNvPicPr>
          <p:nvPr/>
        </p:nvPicPr>
        <p:blipFill>
          <a:blip r:embed="rId3" cstate="print"/>
          <a:stretch>
            <a:fillRect/>
          </a:stretch>
        </p:blipFill>
        <p:spPr>
          <a:xfrm>
            <a:off x="1066800" y="3810000"/>
            <a:ext cx="6781800" cy="28505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How do we study the Earth’s interior?</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b="1" dirty="0" smtClean="0"/>
              <a:t>Geologist use 2 main types of evidence to learn about the Earth’s interior</a:t>
            </a:r>
          </a:p>
          <a:p>
            <a:pPr marL="578358" indent="-514350">
              <a:buAutoNum type="arabicParenR"/>
            </a:pPr>
            <a:r>
              <a:rPr lang="en-US" b="1" u="sng" dirty="0" smtClean="0"/>
              <a:t>Direct evidence </a:t>
            </a:r>
            <a:r>
              <a:rPr lang="en-US" b="1" dirty="0" smtClean="0"/>
              <a:t>from rock samples</a:t>
            </a:r>
          </a:p>
          <a:p>
            <a:pPr marL="578358" indent="-514350">
              <a:buAutoNum type="arabicParenR"/>
            </a:pPr>
            <a:r>
              <a:rPr lang="en-US" b="1" u="sng" dirty="0" smtClean="0"/>
              <a:t>Indirect evidence  </a:t>
            </a:r>
            <a:r>
              <a:rPr lang="en-US" b="1" dirty="0" smtClean="0"/>
              <a:t>from seismic waves</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continenal drift.bmp"/>
          <p:cNvPicPr>
            <a:picLocks noGrp="1" noChangeAspect="1"/>
          </p:cNvPicPr>
          <p:nvPr>
            <p:ph idx="1"/>
          </p:nvPr>
        </p:nvPicPr>
        <p:blipFill>
          <a:blip r:embed="rId2" cstate="print"/>
          <a:stretch>
            <a:fillRect/>
          </a:stretch>
        </p:blipFill>
        <p:spPr>
          <a:xfrm>
            <a:off x="3352800" y="228600"/>
            <a:ext cx="5638800" cy="6629400"/>
          </a:xfrm>
        </p:spPr>
      </p:pic>
      <p:sp>
        <p:nvSpPr>
          <p:cNvPr id="5" name="Vertical Scroll 4"/>
          <p:cNvSpPr/>
          <p:nvPr/>
        </p:nvSpPr>
        <p:spPr>
          <a:xfrm>
            <a:off x="0" y="1143000"/>
            <a:ext cx="3657600" cy="4572000"/>
          </a:xfrm>
          <a:prstGeom prst="verticalScroll">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latin typeface="Hurry Up" pitchFamily="2" charset="0"/>
              </a:rPr>
              <a:t>The theory of Continental Drift</a:t>
            </a:r>
            <a:endParaRPr lang="en-US" sz="3200" dirty="0">
              <a:solidFill>
                <a:schemeClr val="bg1"/>
              </a:solidFill>
              <a:latin typeface="Hurry Up" pitchFamily="2"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92D050"/>
                </a:solidFill>
                <a:latin typeface="Hurry Up" pitchFamily="2" charset="0"/>
              </a:rPr>
              <a:t>Wegener’s Evidence</a:t>
            </a:r>
            <a:endParaRPr lang="en-US" sz="4800" dirty="0">
              <a:solidFill>
                <a:srgbClr val="92D050"/>
              </a:solidFill>
              <a:latin typeface="Hurry Up" pitchFamily="2" charset="0"/>
            </a:endParaRPr>
          </a:p>
        </p:txBody>
      </p:sp>
      <p:sp>
        <p:nvSpPr>
          <p:cNvPr id="3" name="Content Placeholder 2"/>
          <p:cNvSpPr>
            <a:spLocks noGrp="1"/>
          </p:cNvSpPr>
          <p:nvPr>
            <p:ph idx="1"/>
          </p:nvPr>
        </p:nvSpPr>
        <p:spPr>
          <a:xfrm>
            <a:off x="457200" y="1676400"/>
            <a:ext cx="8229600" cy="4572000"/>
          </a:xfrm>
        </p:spPr>
        <p:txBody>
          <a:bodyPr/>
          <a:lstStyle/>
          <a:p>
            <a:pPr>
              <a:buNone/>
            </a:pPr>
            <a:r>
              <a:rPr lang="en-US" dirty="0" smtClean="0">
                <a:latin typeface="Aharoni" pitchFamily="2" charset="-79"/>
                <a:cs typeface="Aharoni" pitchFamily="2" charset="-79"/>
              </a:rPr>
              <a:t>Wegener studied </a:t>
            </a:r>
            <a:r>
              <a:rPr lang="en-US" sz="4400" dirty="0" smtClean="0">
                <a:latin typeface="Aharoni" pitchFamily="2" charset="-79"/>
                <a:cs typeface="Aharoni" pitchFamily="2" charset="-79"/>
              </a:rPr>
              <a:t>3</a:t>
            </a:r>
            <a:r>
              <a:rPr lang="en-US" dirty="0" smtClean="0">
                <a:latin typeface="Aharoni" pitchFamily="2" charset="-79"/>
                <a:cs typeface="Aharoni" pitchFamily="2" charset="-79"/>
              </a:rPr>
              <a:t> main areas that supported his continental drift theory.</a:t>
            </a:r>
          </a:p>
          <a:p>
            <a:pPr>
              <a:buNone/>
            </a:pPr>
            <a:r>
              <a:rPr lang="en-US" dirty="0" smtClean="0">
                <a:latin typeface="Aharoni" pitchFamily="2" charset="-79"/>
                <a:cs typeface="Aharoni" pitchFamily="2" charset="-79"/>
              </a:rPr>
              <a:t>1)  Land Features</a:t>
            </a:r>
          </a:p>
          <a:p>
            <a:pPr>
              <a:buNone/>
            </a:pPr>
            <a:r>
              <a:rPr lang="en-US" dirty="0" smtClean="0">
                <a:latin typeface="Aharoni" pitchFamily="2" charset="-79"/>
                <a:cs typeface="Aharoni" pitchFamily="2" charset="-79"/>
              </a:rPr>
              <a:t>2)  Fossils</a:t>
            </a:r>
          </a:p>
          <a:p>
            <a:pPr>
              <a:buNone/>
            </a:pPr>
            <a:r>
              <a:rPr lang="en-US" dirty="0" smtClean="0">
                <a:latin typeface="Aharoni" pitchFamily="2" charset="-79"/>
                <a:cs typeface="Aharoni" pitchFamily="2" charset="-79"/>
              </a:rPr>
              <a:t>3)  Climate change</a:t>
            </a:r>
            <a:endParaRPr lang="en-US" dirty="0">
              <a:latin typeface="Aharoni" pitchFamily="2" charset="-79"/>
              <a:cs typeface="Aharoni" pitchFamily="2" charset="-79"/>
            </a:endParaRPr>
          </a:p>
        </p:txBody>
      </p:sp>
      <p:pic>
        <p:nvPicPr>
          <p:cNvPr id="4" name="Picture 3" descr="wegener.jpg"/>
          <p:cNvPicPr>
            <a:picLocks noChangeAspect="1"/>
          </p:cNvPicPr>
          <p:nvPr/>
        </p:nvPicPr>
        <p:blipFill>
          <a:blip r:embed="rId2" cstate="print"/>
          <a:stretch>
            <a:fillRect/>
          </a:stretch>
        </p:blipFill>
        <p:spPr>
          <a:xfrm>
            <a:off x="3886200" y="2895600"/>
            <a:ext cx="2667000" cy="3782978"/>
          </a:xfrm>
          <a:prstGeom prst="ellipse">
            <a:avLst/>
          </a:prstGeom>
          <a:ln>
            <a:noFill/>
          </a:ln>
          <a:effectLst>
            <a:softEdge rad="112500"/>
          </a:effectLst>
        </p:spPr>
      </p:pic>
      <p:pic>
        <p:nvPicPr>
          <p:cNvPr id="5" name="Picture 4" descr="wegener's book.bmp"/>
          <p:cNvPicPr>
            <a:picLocks noChangeAspect="1"/>
          </p:cNvPicPr>
          <p:nvPr/>
        </p:nvPicPr>
        <p:blipFill>
          <a:blip r:embed="rId3" cstate="print"/>
          <a:stretch>
            <a:fillRect/>
          </a:stretch>
        </p:blipFill>
        <p:spPr>
          <a:xfrm>
            <a:off x="6553199" y="3048000"/>
            <a:ext cx="2517321" cy="34290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a:bodyPr>
          <a:lstStyle/>
          <a:p>
            <a:r>
              <a:rPr lang="en-US" sz="4800" dirty="0" smtClean="0">
                <a:solidFill>
                  <a:schemeClr val="accent5">
                    <a:lumMod val="40000"/>
                    <a:lumOff val="60000"/>
                  </a:schemeClr>
                </a:solidFill>
                <a:latin typeface="Hurry Up" pitchFamily="2" charset="0"/>
              </a:rPr>
              <a:t>The Evidence</a:t>
            </a:r>
            <a:endParaRPr lang="en-US" sz="4800" dirty="0">
              <a:solidFill>
                <a:schemeClr val="accent5">
                  <a:lumMod val="40000"/>
                  <a:lumOff val="60000"/>
                </a:schemeClr>
              </a:solidFill>
              <a:latin typeface="Hurry Up" pitchFamily="2" charset="0"/>
            </a:endParaRPr>
          </a:p>
        </p:txBody>
      </p:sp>
      <p:sp>
        <p:nvSpPr>
          <p:cNvPr id="3" name="Content Placeholder 2"/>
          <p:cNvSpPr>
            <a:spLocks noGrp="1"/>
          </p:cNvSpPr>
          <p:nvPr>
            <p:ph idx="1"/>
          </p:nvPr>
        </p:nvSpPr>
        <p:spPr>
          <a:xfrm>
            <a:off x="304800" y="1143000"/>
            <a:ext cx="8229600" cy="4572000"/>
          </a:xfrm>
        </p:spPr>
        <p:txBody>
          <a:bodyPr/>
          <a:lstStyle/>
          <a:p>
            <a:pPr>
              <a:buNone/>
            </a:pPr>
            <a:r>
              <a:rPr lang="en-US" b="1" u="sng" dirty="0" smtClean="0"/>
              <a:t>Land features</a:t>
            </a:r>
            <a:r>
              <a:rPr lang="en-US" dirty="0" smtClean="0"/>
              <a:t>:  </a:t>
            </a:r>
            <a:r>
              <a:rPr lang="en-US" dirty="0" err="1" smtClean="0"/>
              <a:t>Mtn</a:t>
            </a:r>
            <a:r>
              <a:rPr lang="en-US" dirty="0" smtClean="0"/>
              <a:t> ranges on South Amer. and Africa line up when they are pieced together and coal fields in Europe &amp; North </a:t>
            </a:r>
            <a:r>
              <a:rPr lang="en-US" dirty="0" err="1" smtClean="0"/>
              <a:t>Amer</a:t>
            </a:r>
            <a:r>
              <a:rPr lang="en-US" dirty="0" smtClean="0"/>
              <a:t> line up.</a:t>
            </a:r>
          </a:p>
          <a:p>
            <a:pPr>
              <a:buNone/>
            </a:pPr>
            <a:endParaRPr lang="en-US" dirty="0" smtClean="0"/>
          </a:p>
          <a:p>
            <a:pPr>
              <a:buNone/>
            </a:pPr>
            <a:r>
              <a:rPr lang="en-US" b="1" u="sng" dirty="0" smtClean="0"/>
              <a:t>Fossils</a:t>
            </a:r>
            <a:r>
              <a:rPr lang="en-US" dirty="0" smtClean="0"/>
              <a:t>:  Ancient fern fossils have been found in all continents including Antarctica!  </a:t>
            </a:r>
            <a:endParaRPr lang="en-US" dirty="0"/>
          </a:p>
        </p:txBody>
      </p:sp>
      <p:pic>
        <p:nvPicPr>
          <p:cNvPr id="4" name="Picture 3" descr="fern fossil.jpg"/>
          <p:cNvPicPr>
            <a:picLocks noChangeAspect="1"/>
          </p:cNvPicPr>
          <p:nvPr/>
        </p:nvPicPr>
        <p:blipFill>
          <a:blip r:embed="rId2" cstate="print"/>
          <a:stretch>
            <a:fillRect/>
          </a:stretch>
        </p:blipFill>
        <p:spPr>
          <a:xfrm>
            <a:off x="3429000" y="4800600"/>
            <a:ext cx="3505200" cy="190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ssil distribution.jpg"/>
          <p:cNvPicPr>
            <a:picLocks noGrp="1" noChangeAspect="1"/>
          </p:cNvPicPr>
          <p:nvPr>
            <p:ph idx="1"/>
          </p:nvPr>
        </p:nvPicPr>
        <p:blipFill>
          <a:blip r:embed="rId2" cstate="print"/>
          <a:stretch>
            <a:fillRect/>
          </a:stretch>
        </p:blipFill>
        <p:spPr>
          <a:xfrm>
            <a:off x="228600" y="533400"/>
            <a:ext cx="8458200" cy="615682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lstStyle/>
          <a:p>
            <a:r>
              <a:rPr lang="en-US" dirty="0" smtClean="0">
                <a:solidFill>
                  <a:schemeClr val="accent5">
                    <a:lumMod val="40000"/>
                    <a:lumOff val="60000"/>
                  </a:schemeClr>
                </a:solidFill>
                <a:latin typeface="Hurry Up" pitchFamily="2" charset="0"/>
              </a:rPr>
              <a:t>More evidence….</a:t>
            </a:r>
            <a:endParaRPr lang="en-US" dirty="0">
              <a:solidFill>
                <a:schemeClr val="accent5">
                  <a:lumMod val="40000"/>
                  <a:lumOff val="60000"/>
                </a:schemeClr>
              </a:solidFill>
              <a:latin typeface="Hurry Up" pitchFamily="2" charset="0"/>
            </a:endParaRPr>
          </a:p>
        </p:txBody>
      </p:sp>
      <p:sp>
        <p:nvSpPr>
          <p:cNvPr id="3" name="Content Placeholder 2"/>
          <p:cNvSpPr>
            <a:spLocks noGrp="1"/>
          </p:cNvSpPr>
          <p:nvPr>
            <p:ph idx="1"/>
          </p:nvPr>
        </p:nvSpPr>
        <p:spPr>
          <a:xfrm>
            <a:off x="304800" y="1066800"/>
            <a:ext cx="8229600" cy="4572000"/>
          </a:xfrm>
        </p:spPr>
        <p:txBody>
          <a:bodyPr/>
          <a:lstStyle/>
          <a:p>
            <a:pPr>
              <a:buNone/>
            </a:pPr>
            <a:r>
              <a:rPr lang="en-US" b="1" u="sng" dirty="0" smtClean="0"/>
              <a:t>Climate:  </a:t>
            </a:r>
            <a:r>
              <a:rPr lang="en-US" dirty="0" smtClean="0"/>
              <a:t>In warmer climates certain foliage flourishes that could not grow in much colder environments.  Wegener found fossils of tropical plants on an island in the Arctic Ocean. There was also evidence of glaciers once covering South Africa!</a:t>
            </a:r>
          </a:p>
        </p:txBody>
      </p:sp>
      <p:pic>
        <p:nvPicPr>
          <p:cNvPr id="4" name="Picture 3" descr="pangaea3.jpg"/>
          <p:cNvPicPr>
            <a:picLocks noChangeAspect="1"/>
          </p:cNvPicPr>
          <p:nvPr/>
        </p:nvPicPr>
        <p:blipFill>
          <a:blip r:embed="rId2" cstate="print"/>
          <a:stretch>
            <a:fillRect/>
          </a:stretch>
        </p:blipFill>
        <p:spPr>
          <a:xfrm>
            <a:off x="3962400" y="4038600"/>
            <a:ext cx="4572000" cy="2586002"/>
          </a:xfrm>
          <a:prstGeom prst="rect">
            <a:avLst/>
          </a:prstGeom>
        </p:spPr>
      </p:pic>
      <p:sp>
        <p:nvSpPr>
          <p:cNvPr id="5" name="Right Arrow 4"/>
          <p:cNvSpPr/>
          <p:nvPr/>
        </p:nvSpPr>
        <p:spPr>
          <a:xfrm>
            <a:off x="3200400" y="5943600"/>
            <a:ext cx="27432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28600" y="4876800"/>
            <a:ext cx="3502882" cy="1569660"/>
          </a:xfrm>
          <a:prstGeom prst="rect">
            <a:avLst/>
          </a:prstGeom>
          <a:noFill/>
        </p:spPr>
        <p:txBody>
          <a:bodyPr wrap="none" rtlCol="0">
            <a:spAutoFit/>
          </a:bodyPr>
          <a:lstStyle/>
          <a:p>
            <a:r>
              <a:rPr lang="en-US" sz="2400" dirty="0" smtClean="0">
                <a:latin typeface="Aharoni" pitchFamily="2" charset="-79"/>
                <a:cs typeface="Aharoni" pitchFamily="2" charset="-79"/>
              </a:rPr>
              <a:t>South Africa was once </a:t>
            </a:r>
          </a:p>
          <a:p>
            <a:r>
              <a:rPr lang="en-US" sz="2400" dirty="0">
                <a:latin typeface="Aharoni" pitchFamily="2" charset="-79"/>
                <a:cs typeface="Aharoni" pitchFamily="2" charset="-79"/>
              </a:rPr>
              <a:t>c</a:t>
            </a:r>
            <a:r>
              <a:rPr lang="en-US" sz="2400" dirty="0" smtClean="0">
                <a:latin typeface="Aharoni" pitchFamily="2" charset="-79"/>
                <a:cs typeface="Aharoni" pitchFamily="2" charset="-79"/>
              </a:rPr>
              <a:t>lose to a much colder</a:t>
            </a:r>
          </a:p>
          <a:p>
            <a:r>
              <a:rPr lang="en-US" sz="2400" dirty="0">
                <a:latin typeface="Aharoni" pitchFamily="2" charset="-79"/>
                <a:cs typeface="Aharoni" pitchFamily="2" charset="-79"/>
              </a:rPr>
              <a:t>c</a:t>
            </a:r>
            <a:r>
              <a:rPr lang="en-US" sz="2400" dirty="0" smtClean="0">
                <a:latin typeface="Aharoni" pitchFamily="2" charset="-79"/>
                <a:cs typeface="Aharoni" pitchFamily="2" charset="-79"/>
              </a:rPr>
              <a:t>limate according to</a:t>
            </a:r>
          </a:p>
          <a:p>
            <a:r>
              <a:rPr lang="en-US" sz="2400" dirty="0" smtClean="0">
                <a:latin typeface="Aharoni" pitchFamily="2" charset="-79"/>
                <a:cs typeface="Aharoni" pitchFamily="2" charset="-79"/>
              </a:rPr>
              <a:t>Wegener’s theory</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style.rotation</p:attrName>
                                        </p:attrNameLst>
                                      </p:cBhvr>
                                      <p:tavLst>
                                        <p:tav tm="0">
                                          <p:val>
                                            <p:fltVal val="720"/>
                                          </p:val>
                                        </p:tav>
                                        <p:tav tm="100000">
                                          <p:val>
                                            <p:fltVal val="0"/>
                                          </p:val>
                                        </p:tav>
                                      </p:tavLst>
                                    </p:anim>
                                    <p:anim calcmode="lin" valueType="num">
                                      <p:cBhvr>
                                        <p:cTn id="22" dur="2000" fill="hold"/>
                                        <p:tgtEl>
                                          <p:spTgt spid="5"/>
                                        </p:tgtEl>
                                        <p:attrNameLst>
                                          <p:attrName>ppt_h</p:attrName>
                                        </p:attrNameLst>
                                      </p:cBhvr>
                                      <p:tavLst>
                                        <p:tav tm="0">
                                          <p:val>
                                            <p:fltVal val="0"/>
                                          </p:val>
                                        </p:tav>
                                        <p:tav tm="100000">
                                          <p:val>
                                            <p:strVal val="#ppt_h"/>
                                          </p:val>
                                        </p:tav>
                                      </p:tavLst>
                                    </p:anim>
                                    <p:anim calcmode="lin" valueType="num">
                                      <p:cBhvr>
                                        <p:cTn id="23"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dirty="0" smtClean="0">
                <a:solidFill>
                  <a:schemeClr val="accent5">
                    <a:lumMod val="60000"/>
                    <a:lumOff val="40000"/>
                  </a:schemeClr>
                </a:solidFill>
                <a:latin typeface="Hurry Up" pitchFamily="2" charset="0"/>
              </a:rPr>
              <a:t>Seafloor </a:t>
            </a:r>
            <a:r>
              <a:rPr lang="en-US" sz="4800" b="1" dirty="0" smtClean="0">
                <a:solidFill>
                  <a:schemeClr val="accent5">
                    <a:lumMod val="60000"/>
                    <a:lumOff val="40000"/>
                  </a:schemeClr>
                </a:solidFill>
                <a:latin typeface="Hurry Up" pitchFamily="2" charset="0"/>
              </a:rPr>
              <a:t>Spreading (sect 4)</a:t>
            </a:r>
            <a:endParaRPr lang="en-US" sz="4800" b="1" dirty="0">
              <a:solidFill>
                <a:schemeClr val="accent5">
                  <a:lumMod val="60000"/>
                  <a:lumOff val="40000"/>
                </a:schemeClr>
              </a:solidFill>
              <a:latin typeface="Hurry Up" pitchFamily="2" charset="0"/>
            </a:endParaRPr>
          </a:p>
        </p:txBody>
      </p:sp>
      <p:sp>
        <p:nvSpPr>
          <p:cNvPr id="3" name="Content Placeholder 2"/>
          <p:cNvSpPr>
            <a:spLocks noGrp="1"/>
          </p:cNvSpPr>
          <p:nvPr>
            <p:ph idx="1"/>
          </p:nvPr>
        </p:nvSpPr>
        <p:spPr/>
        <p:txBody>
          <a:bodyPr/>
          <a:lstStyle/>
          <a:p>
            <a:r>
              <a:rPr lang="en-US" b="1" dirty="0" smtClean="0"/>
              <a:t>In all oceans on Earth ther</a:t>
            </a:r>
            <a:r>
              <a:rPr lang="en-US" b="1" dirty="0" smtClean="0"/>
              <a:t>e is a series of Mid-Ocean Ridges.  They are like a mountain system underwater</a:t>
            </a:r>
            <a:r>
              <a:rPr lang="en-US" dirty="0" smtClean="0"/>
              <a:t>.</a:t>
            </a:r>
            <a:endParaRPr lang="en-US" dirty="0"/>
          </a:p>
        </p:txBody>
      </p:sp>
      <p:pic>
        <p:nvPicPr>
          <p:cNvPr id="4" name="Picture 3" descr="mid ocean ridge system.jpg"/>
          <p:cNvPicPr>
            <a:picLocks noChangeAspect="1"/>
          </p:cNvPicPr>
          <p:nvPr/>
        </p:nvPicPr>
        <p:blipFill>
          <a:blip r:embed="rId2" cstate="print"/>
          <a:stretch>
            <a:fillRect/>
          </a:stretch>
        </p:blipFill>
        <p:spPr>
          <a:xfrm>
            <a:off x="304800" y="3505200"/>
            <a:ext cx="4737798"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mid atlantic ridge.jpg"/>
          <p:cNvPicPr>
            <a:picLocks noChangeAspect="1"/>
          </p:cNvPicPr>
          <p:nvPr/>
        </p:nvPicPr>
        <p:blipFill>
          <a:blip r:embed="rId3" cstate="print"/>
          <a:stretch>
            <a:fillRect/>
          </a:stretch>
        </p:blipFill>
        <p:spPr>
          <a:xfrm>
            <a:off x="5257800" y="3657600"/>
            <a:ext cx="3806764"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Harlow Solid Italic" pitchFamily="82" charset="0"/>
              </a:rPr>
              <a:t>Seafloor Spreading (cont)</a:t>
            </a:r>
            <a:endParaRPr lang="en-US" sz="5400" dirty="0">
              <a:latin typeface="Harlow Solid Italic" pitchFamily="82" charset="0"/>
            </a:endParaRPr>
          </a:p>
        </p:txBody>
      </p:sp>
      <p:sp>
        <p:nvSpPr>
          <p:cNvPr id="3" name="Content Placeholder 2"/>
          <p:cNvSpPr>
            <a:spLocks noGrp="1"/>
          </p:cNvSpPr>
          <p:nvPr>
            <p:ph idx="1"/>
          </p:nvPr>
        </p:nvSpPr>
        <p:spPr>
          <a:xfrm>
            <a:off x="533400" y="1447800"/>
            <a:ext cx="8229600" cy="4572000"/>
          </a:xfrm>
        </p:spPr>
        <p:txBody>
          <a:bodyPr/>
          <a:lstStyle/>
          <a:p>
            <a:r>
              <a:rPr lang="en-US" b="1" dirty="0" smtClean="0"/>
              <a:t>Seafloor spreading is a process by which the sea floor spreads apart along both sides of a mid ocean ridge adding new crust to the ocean floor.</a:t>
            </a:r>
            <a:endParaRPr lang="en-US" b="1" dirty="0"/>
          </a:p>
        </p:txBody>
      </p:sp>
      <p:pic>
        <p:nvPicPr>
          <p:cNvPr id="4" name="Picture 3" descr="seafloorspreading.jpg"/>
          <p:cNvPicPr>
            <a:picLocks noChangeAspect="1"/>
          </p:cNvPicPr>
          <p:nvPr/>
        </p:nvPicPr>
        <p:blipFill>
          <a:blip r:embed="rId2" cstate="print"/>
          <a:stretch>
            <a:fillRect/>
          </a:stretch>
        </p:blipFill>
        <p:spPr>
          <a:xfrm>
            <a:off x="1600200" y="3352800"/>
            <a:ext cx="5486400" cy="3505199"/>
          </a:xfrm>
          <a:prstGeom prst="rect">
            <a:avLst/>
          </a:prstGeom>
          <a:ln>
            <a:noFill/>
          </a:ln>
          <a:effectLst>
            <a:softEdge rad="112500"/>
          </a:effectLst>
        </p:spPr>
      </p:pic>
      <p:pic>
        <p:nvPicPr>
          <p:cNvPr id="5" name="Picture 4" descr="click_7.gif">
            <a:hlinkClick r:id="rId3"/>
          </p:cNvPr>
          <p:cNvPicPr>
            <a:picLocks noChangeAspect="1"/>
          </p:cNvPicPr>
          <p:nvPr/>
        </p:nvPicPr>
        <p:blipFill>
          <a:blip r:embed="rId4" cstate="print"/>
          <a:stretch>
            <a:fillRect/>
          </a:stretch>
        </p:blipFill>
        <p:spPr>
          <a:xfrm>
            <a:off x="381000" y="4419600"/>
            <a:ext cx="752475" cy="5715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1399032"/>
          </a:xfrm>
        </p:spPr>
        <p:txBody>
          <a:bodyPr/>
          <a:lstStyle/>
          <a:p>
            <a:r>
              <a:rPr lang="en-US" b="1" dirty="0" smtClean="0">
                <a:latin typeface="Aharoni" pitchFamily="2" charset="-79"/>
                <a:cs typeface="Aharoni" pitchFamily="2" charset="-79"/>
              </a:rPr>
              <a:t>Evidence of Seafloor Spreading</a:t>
            </a:r>
            <a:endParaRPr lang="en-US" b="1" dirty="0">
              <a:latin typeface="Aharoni" pitchFamily="2" charset="-79"/>
              <a:cs typeface="Aharoni" pitchFamily="2" charset="-79"/>
            </a:endParaRPr>
          </a:p>
        </p:txBody>
      </p:sp>
      <p:sp>
        <p:nvSpPr>
          <p:cNvPr id="3" name="Content Placeholder 2"/>
          <p:cNvSpPr>
            <a:spLocks noGrp="1"/>
          </p:cNvSpPr>
          <p:nvPr>
            <p:ph idx="1"/>
          </p:nvPr>
        </p:nvSpPr>
        <p:spPr>
          <a:xfrm>
            <a:off x="457200" y="990600"/>
            <a:ext cx="8229600" cy="4572000"/>
          </a:xfrm>
        </p:spPr>
        <p:txBody>
          <a:bodyPr/>
          <a:lstStyle/>
          <a:p>
            <a:r>
              <a:rPr lang="en-US" dirty="0" smtClean="0"/>
              <a:t>Molten material found at the ridges from lava erupting.</a:t>
            </a:r>
          </a:p>
          <a:p>
            <a:r>
              <a:rPr lang="en-US" dirty="0" smtClean="0"/>
              <a:t>Magnetic stripes – iron pieces in molten rock align themselves according to earth’s poles and harden as the lava cools.  It is a permanent record of earth’s magnetic history.</a:t>
            </a:r>
            <a:endParaRPr lang="en-US" dirty="0"/>
          </a:p>
        </p:txBody>
      </p:sp>
      <p:pic>
        <p:nvPicPr>
          <p:cNvPr id="4" name="Picture 3" descr="mag reversal.jpg"/>
          <p:cNvPicPr>
            <a:picLocks noChangeAspect="1"/>
          </p:cNvPicPr>
          <p:nvPr/>
        </p:nvPicPr>
        <p:blipFill>
          <a:blip r:embed="rId2" cstate="print"/>
          <a:stretch>
            <a:fillRect/>
          </a:stretch>
        </p:blipFill>
        <p:spPr>
          <a:xfrm>
            <a:off x="4343400" y="3886200"/>
            <a:ext cx="4191000" cy="28194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99032"/>
          </a:xfrm>
        </p:spPr>
        <p:txBody>
          <a:bodyPr/>
          <a:lstStyle/>
          <a:p>
            <a:r>
              <a:rPr lang="en-US" b="1" dirty="0" smtClean="0"/>
              <a:t>More evidence</a:t>
            </a:r>
            <a:endParaRPr lang="en-US" b="1" dirty="0"/>
          </a:p>
        </p:txBody>
      </p:sp>
      <p:sp>
        <p:nvSpPr>
          <p:cNvPr id="3" name="Content Placeholder 2"/>
          <p:cNvSpPr>
            <a:spLocks noGrp="1"/>
          </p:cNvSpPr>
          <p:nvPr>
            <p:ph idx="1"/>
          </p:nvPr>
        </p:nvSpPr>
        <p:spPr>
          <a:xfrm>
            <a:off x="304800" y="1066800"/>
            <a:ext cx="8229600" cy="4572000"/>
          </a:xfrm>
        </p:spPr>
        <p:txBody>
          <a:bodyPr/>
          <a:lstStyle/>
          <a:p>
            <a:r>
              <a:rPr lang="en-US" b="1" dirty="0" smtClean="0"/>
              <a:t>Drilling – rock samples were taken from each side of the ridges and ages were determined.  Youngest rocks found near center of ridge and oldest rocks found farther away from the ridges on either side.</a:t>
            </a:r>
            <a:endParaRPr lang="en-US" b="1" dirty="0"/>
          </a:p>
        </p:txBody>
      </p:sp>
      <p:pic>
        <p:nvPicPr>
          <p:cNvPr id="4" name="Picture 3" descr="rock samples cores.jpg"/>
          <p:cNvPicPr>
            <a:picLocks noChangeAspect="1"/>
          </p:cNvPicPr>
          <p:nvPr/>
        </p:nvPicPr>
        <p:blipFill>
          <a:blip r:embed="rId2" cstate="print"/>
          <a:stretch>
            <a:fillRect/>
          </a:stretch>
        </p:blipFill>
        <p:spPr>
          <a:xfrm>
            <a:off x="2590800" y="3581399"/>
            <a:ext cx="4572000" cy="308149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haroni" pitchFamily="2" charset="-79"/>
                <a:cs typeface="Aharoni" pitchFamily="2" charset="-79"/>
              </a:rPr>
              <a:t>New crust is being made but the Earth is not getting bigger!</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600" dirty="0" smtClean="0">
                <a:latin typeface="Aharoni" pitchFamily="2" charset="-79"/>
                <a:cs typeface="Aharoni" pitchFamily="2" charset="-79"/>
              </a:rPr>
              <a:t>If the Earth is staying the same size, and new crust is being made, that means somewhere, crust is being removed or recycled!</a:t>
            </a:r>
          </a:p>
          <a:p>
            <a:r>
              <a:rPr lang="en-US" sz="3600" dirty="0" smtClean="0">
                <a:latin typeface="Aharoni" pitchFamily="2" charset="-79"/>
                <a:cs typeface="Aharoni" pitchFamily="2" charset="-79"/>
              </a:rPr>
              <a:t>This happens by a process called:</a:t>
            </a:r>
          </a:p>
          <a:p>
            <a:pPr algn="ctr">
              <a:buNone/>
            </a:pPr>
            <a:r>
              <a:rPr lang="en-US" sz="6600" dirty="0" smtClean="0">
                <a:solidFill>
                  <a:srgbClr val="FFFF00"/>
                </a:solidFill>
                <a:latin typeface="Aharoni" pitchFamily="2" charset="-79"/>
                <a:cs typeface="Aharoni" pitchFamily="2" charset="-79"/>
              </a:rPr>
              <a:t>SUBDUCTION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anim calcmode="lin" valueType="num">
                                      <p:cBhvr>
                                        <p:cTn id="8"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latin typeface="Aharoni" pitchFamily="2" charset="-79"/>
                <a:cs typeface="Aharoni" pitchFamily="2" charset="-79"/>
              </a:rPr>
              <a:t>Direct evidence from rock samples</a:t>
            </a:r>
            <a:endParaRPr lang="en-US" dirty="0">
              <a:latin typeface="Aharoni" pitchFamily="2" charset="-79"/>
              <a:cs typeface="Aharoni" pitchFamily="2" charset="-79"/>
            </a:endParaRPr>
          </a:p>
        </p:txBody>
      </p:sp>
      <p:sp>
        <p:nvSpPr>
          <p:cNvPr id="3" name="Content Placeholder 2"/>
          <p:cNvSpPr>
            <a:spLocks noGrp="1"/>
          </p:cNvSpPr>
          <p:nvPr>
            <p:ph sz="half" idx="1"/>
          </p:nvPr>
        </p:nvSpPr>
        <p:spPr>
          <a:xfrm>
            <a:off x="152400" y="1722437"/>
            <a:ext cx="4648200" cy="4525963"/>
          </a:xfrm>
        </p:spPr>
        <p:txBody>
          <a:bodyPr>
            <a:normAutofit/>
          </a:bodyPr>
          <a:lstStyle/>
          <a:p>
            <a:pPr>
              <a:buNone/>
            </a:pPr>
            <a:r>
              <a:rPr lang="en-US" sz="2800" dirty="0" smtClean="0">
                <a:latin typeface="Aharoni" pitchFamily="2" charset="-79"/>
                <a:cs typeface="Aharoni" pitchFamily="2" charset="-79"/>
              </a:rPr>
              <a:t>Drilling holes deep into</a:t>
            </a:r>
          </a:p>
          <a:p>
            <a:pPr>
              <a:buNone/>
            </a:pPr>
            <a:r>
              <a:rPr lang="en-US" sz="2800" dirty="0" smtClean="0">
                <a:latin typeface="Aharoni" pitchFamily="2" charset="-79"/>
                <a:cs typeface="Aharoni" pitchFamily="2" charset="-79"/>
              </a:rPr>
              <a:t>the earth give geologists</a:t>
            </a:r>
          </a:p>
          <a:p>
            <a:pPr>
              <a:buNone/>
            </a:pPr>
            <a:r>
              <a:rPr lang="en-US" sz="2800" dirty="0" smtClean="0">
                <a:latin typeface="Aharoni" pitchFamily="2" charset="-79"/>
                <a:cs typeface="Aharoni" pitchFamily="2" charset="-79"/>
              </a:rPr>
              <a:t>clues about the interior.</a:t>
            </a:r>
          </a:p>
          <a:p>
            <a:pPr>
              <a:buNone/>
            </a:pPr>
            <a:r>
              <a:rPr lang="en-US" sz="2800" dirty="0" smtClean="0">
                <a:latin typeface="Aharoni" pitchFamily="2" charset="-79"/>
                <a:cs typeface="Aharoni" pitchFamily="2" charset="-79"/>
              </a:rPr>
              <a:t>Volcanoes also blast </a:t>
            </a:r>
          </a:p>
          <a:p>
            <a:pPr>
              <a:buNone/>
            </a:pPr>
            <a:r>
              <a:rPr lang="en-US" sz="2800" dirty="0" smtClean="0">
                <a:latin typeface="Aharoni" pitchFamily="2" charset="-79"/>
                <a:cs typeface="Aharoni" pitchFamily="2" charset="-79"/>
              </a:rPr>
              <a:t>rocks from within the </a:t>
            </a:r>
          </a:p>
          <a:p>
            <a:pPr>
              <a:buNone/>
            </a:pPr>
            <a:r>
              <a:rPr lang="en-US" sz="2800" dirty="0" smtClean="0">
                <a:latin typeface="Aharoni" pitchFamily="2" charset="-79"/>
                <a:cs typeface="Aharoni" pitchFamily="2" charset="-79"/>
              </a:rPr>
              <a:t>Earth that may be </a:t>
            </a:r>
          </a:p>
          <a:p>
            <a:pPr>
              <a:buNone/>
            </a:pPr>
            <a:r>
              <a:rPr lang="en-US" sz="2800" dirty="0" smtClean="0">
                <a:latin typeface="Aharoni" pitchFamily="2" charset="-79"/>
                <a:cs typeface="Aharoni" pitchFamily="2" charset="-79"/>
              </a:rPr>
              <a:t>studied.</a:t>
            </a:r>
          </a:p>
        </p:txBody>
      </p:sp>
      <p:pic>
        <p:nvPicPr>
          <p:cNvPr id="5" name="Content Placeholder 4" descr="rock core samples.bmp"/>
          <p:cNvPicPr>
            <a:picLocks noGrp="1" noChangeAspect="1"/>
          </p:cNvPicPr>
          <p:nvPr>
            <p:ph sz="half" idx="2"/>
          </p:nvPr>
        </p:nvPicPr>
        <p:blipFill>
          <a:blip r:embed="rId2" cstate="print"/>
          <a:stretch>
            <a:fillRect/>
          </a:stretch>
        </p:blipFill>
        <p:spPr>
          <a:xfrm>
            <a:off x="4876800" y="762000"/>
            <a:ext cx="3886200" cy="29146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volcano eruption1.jpg"/>
          <p:cNvPicPr>
            <a:picLocks noChangeAspect="1"/>
          </p:cNvPicPr>
          <p:nvPr/>
        </p:nvPicPr>
        <p:blipFill>
          <a:blip r:embed="rId3" cstate="print"/>
          <a:stretch>
            <a:fillRect/>
          </a:stretch>
        </p:blipFill>
        <p:spPr>
          <a:xfrm>
            <a:off x="4800600" y="3886200"/>
            <a:ext cx="4114800" cy="28161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99032"/>
          </a:xfrm>
        </p:spPr>
        <p:txBody>
          <a:bodyPr>
            <a:normAutofit/>
          </a:bodyPr>
          <a:lstStyle/>
          <a:p>
            <a:r>
              <a:rPr lang="en-US" sz="4800" dirty="0" smtClean="0">
                <a:solidFill>
                  <a:srgbClr val="FFFF00"/>
                </a:solidFill>
                <a:latin typeface="Earwig Factory" pitchFamily="2" charset="0"/>
              </a:rPr>
              <a:t>SUBDUCTION</a:t>
            </a:r>
            <a:endParaRPr lang="en-US" sz="4800" dirty="0">
              <a:solidFill>
                <a:srgbClr val="FFFF00"/>
              </a:solidFill>
              <a:latin typeface="Earwig Factory" pitchFamily="2" charset="0"/>
            </a:endParaRPr>
          </a:p>
        </p:txBody>
      </p:sp>
      <p:sp>
        <p:nvSpPr>
          <p:cNvPr id="3" name="Content Placeholder 2"/>
          <p:cNvSpPr>
            <a:spLocks noGrp="1"/>
          </p:cNvSpPr>
          <p:nvPr>
            <p:ph idx="1"/>
          </p:nvPr>
        </p:nvSpPr>
        <p:spPr>
          <a:xfrm>
            <a:off x="533400" y="1295400"/>
            <a:ext cx="8229600" cy="4572000"/>
          </a:xfrm>
        </p:spPr>
        <p:txBody>
          <a:bodyPr/>
          <a:lstStyle/>
          <a:p>
            <a:r>
              <a:rPr lang="en-US" dirty="0" err="1" smtClean="0">
                <a:latin typeface="Aharoni" pitchFamily="2" charset="-79"/>
                <a:cs typeface="Aharoni" pitchFamily="2" charset="-79"/>
              </a:rPr>
              <a:t>Subduction</a:t>
            </a:r>
            <a:r>
              <a:rPr lang="en-US" dirty="0" smtClean="0">
                <a:latin typeface="Aharoni" pitchFamily="2" charset="-79"/>
                <a:cs typeface="Aharoni" pitchFamily="2" charset="-79"/>
              </a:rPr>
              <a:t> – happens at deep ocean trenches.  This is where the ocean floor sinks back into the mantle.</a:t>
            </a:r>
          </a:p>
          <a:p>
            <a:r>
              <a:rPr lang="en-US" dirty="0" smtClean="0">
                <a:latin typeface="Aharoni" pitchFamily="2" charset="-79"/>
                <a:cs typeface="Aharoni" pitchFamily="2" charset="-79"/>
              </a:rPr>
              <a:t>Seafloor spreading and </a:t>
            </a:r>
            <a:r>
              <a:rPr lang="en-US" dirty="0" err="1" smtClean="0">
                <a:latin typeface="Aharoni" pitchFamily="2" charset="-79"/>
                <a:cs typeface="Aharoni" pitchFamily="2" charset="-79"/>
              </a:rPr>
              <a:t>subduction</a:t>
            </a:r>
            <a:r>
              <a:rPr lang="en-US" dirty="0" smtClean="0">
                <a:latin typeface="Aharoni" pitchFamily="2" charset="-79"/>
                <a:cs typeface="Aharoni" pitchFamily="2" charset="-79"/>
              </a:rPr>
              <a:t> work together!</a:t>
            </a:r>
            <a:endParaRPr lang="en-US" dirty="0">
              <a:latin typeface="Aharoni" pitchFamily="2" charset="-79"/>
              <a:cs typeface="Aharoni" pitchFamily="2" charset="-79"/>
            </a:endParaRPr>
          </a:p>
        </p:txBody>
      </p:sp>
      <p:pic>
        <p:nvPicPr>
          <p:cNvPr id="4" name="Picture 3" descr="mantle layers.jpg"/>
          <p:cNvPicPr>
            <a:picLocks noChangeAspect="1"/>
          </p:cNvPicPr>
          <p:nvPr/>
        </p:nvPicPr>
        <p:blipFill>
          <a:blip r:embed="rId2" cstate="print"/>
          <a:stretch>
            <a:fillRect/>
          </a:stretch>
        </p:blipFill>
        <p:spPr>
          <a:xfrm>
            <a:off x="2971800" y="3429000"/>
            <a:ext cx="4953000" cy="330461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ubduction zone.jpg"/>
          <p:cNvPicPr>
            <a:picLocks noGrp="1" noChangeAspect="1"/>
          </p:cNvPicPr>
          <p:nvPr>
            <p:ph idx="1"/>
          </p:nvPr>
        </p:nvPicPr>
        <p:blipFill>
          <a:blip r:embed="rId2" cstate="print"/>
          <a:stretch>
            <a:fillRect/>
          </a:stretch>
        </p:blipFill>
        <p:spPr>
          <a:xfrm>
            <a:off x="228600" y="457200"/>
            <a:ext cx="8623452" cy="59436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Aharoni" pitchFamily="2" charset="-79"/>
                <a:cs typeface="Aharoni" pitchFamily="2" charset="-79"/>
              </a:rPr>
              <a:t>Some facts:</a:t>
            </a:r>
            <a:endParaRPr lang="en-US" sz="4800" dirty="0">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dirty="0" smtClean="0">
                <a:latin typeface="Aharoni" pitchFamily="2" charset="-79"/>
                <a:cs typeface="Aharoni" pitchFamily="2" charset="-79"/>
              </a:rPr>
              <a:t>The ocean floor is renewed every 200 million years!</a:t>
            </a:r>
          </a:p>
          <a:p>
            <a:r>
              <a:rPr lang="en-US" dirty="0" smtClean="0">
                <a:latin typeface="Aharoni" pitchFamily="2" charset="-79"/>
                <a:cs typeface="Aharoni" pitchFamily="2" charset="-79"/>
              </a:rPr>
              <a:t>The Pacific Ocean is shrinking and the Atlantic Ocean is expanding.</a:t>
            </a:r>
          </a:p>
          <a:p>
            <a:r>
              <a:rPr lang="en-US" dirty="0" smtClean="0">
                <a:latin typeface="Aharoni" pitchFamily="2" charset="-79"/>
                <a:cs typeface="Aharoni" pitchFamily="2" charset="-79"/>
              </a:rPr>
              <a:t>In Pacific Ocean crust is being swallowed up faster (</a:t>
            </a:r>
            <a:r>
              <a:rPr lang="en-US" dirty="0" err="1" smtClean="0">
                <a:latin typeface="Aharoni" pitchFamily="2" charset="-79"/>
                <a:cs typeface="Aharoni" pitchFamily="2" charset="-79"/>
              </a:rPr>
              <a:t>subducting</a:t>
            </a:r>
            <a:r>
              <a:rPr lang="en-US" dirty="0" smtClean="0">
                <a:latin typeface="Aharoni" pitchFamily="2" charset="-79"/>
                <a:cs typeface="Aharoni" pitchFamily="2" charset="-79"/>
              </a:rPr>
              <a:t>) than it is being made at the ridges.</a:t>
            </a:r>
            <a:endParaRPr lang="en-US"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latin typeface="Mufferaw" pitchFamily="66" charset="0"/>
              </a:rPr>
              <a:t>PLATE BOUNDARIES</a:t>
            </a:r>
            <a:endParaRPr lang="en-US" sz="6000" b="1" dirty="0">
              <a:latin typeface="Mufferaw" pitchFamily="66" charset="0"/>
            </a:endParaRPr>
          </a:p>
        </p:txBody>
      </p:sp>
      <p:sp>
        <p:nvSpPr>
          <p:cNvPr id="3" name="Content Placeholder 2"/>
          <p:cNvSpPr>
            <a:spLocks noGrp="1"/>
          </p:cNvSpPr>
          <p:nvPr>
            <p:ph idx="1"/>
          </p:nvPr>
        </p:nvSpPr>
        <p:spPr/>
        <p:txBody>
          <a:bodyPr>
            <a:normAutofit lnSpcReduction="10000"/>
          </a:bodyPr>
          <a:lstStyle/>
          <a:p>
            <a:r>
              <a:rPr lang="en-US" sz="4400" dirty="0" smtClean="0">
                <a:latin typeface="Aharoni" pitchFamily="2" charset="-79"/>
                <a:cs typeface="Aharoni" pitchFamily="2" charset="-79"/>
              </a:rPr>
              <a:t>3</a:t>
            </a:r>
            <a:r>
              <a:rPr lang="en-US" dirty="0" smtClean="0">
                <a:latin typeface="Aharoni" pitchFamily="2" charset="-79"/>
                <a:cs typeface="Aharoni" pitchFamily="2" charset="-79"/>
              </a:rPr>
              <a:t> TYPES OF BOUNDARIES:</a:t>
            </a:r>
          </a:p>
          <a:p>
            <a:pPr marL="578358" indent="-514350">
              <a:buNone/>
            </a:pPr>
            <a:r>
              <a:rPr lang="en-US" dirty="0" smtClean="0">
                <a:solidFill>
                  <a:srgbClr val="FFFF00"/>
                </a:solidFill>
                <a:latin typeface="Aharoni" pitchFamily="2" charset="-79"/>
                <a:cs typeface="Aharoni" pitchFamily="2" charset="-79"/>
              </a:rPr>
              <a:t>1)  Divergent</a:t>
            </a:r>
            <a:r>
              <a:rPr lang="en-US" dirty="0" smtClean="0">
                <a:latin typeface="Aharoni" pitchFamily="2" charset="-79"/>
                <a:cs typeface="Aharoni" pitchFamily="2" charset="-79"/>
              </a:rPr>
              <a:t> – two plates moving apart</a:t>
            </a:r>
          </a:p>
          <a:p>
            <a:pPr marL="578358" indent="-514350">
              <a:buNone/>
            </a:pPr>
            <a:r>
              <a:rPr lang="en-US" dirty="0" smtClean="0">
                <a:latin typeface="Aharoni" pitchFamily="2" charset="-79"/>
                <a:cs typeface="Aharoni" pitchFamily="2" charset="-79"/>
              </a:rPr>
              <a:t>     Like what happens at mid ocean ridges!  Crust is created!</a:t>
            </a:r>
          </a:p>
          <a:p>
            <a:pPr marL="578358" indent="-514350">
              <a:buNone/>
            </a:pPr>
            <a:r>
              <a:rPr lang="en-US" dirty="0" smtClean="0">
                <a:solidFill>
                  <a:srgbClr val="FFFF00"/>
                </a:solidFill>
                <a:latin typeface="Aharoni" pitchFamily="2" charset="-79"/>
                <a:cs typeface="Aharoni" pitchFamily="2" charset="-79"/>
              </a:rPr>
              <a:t>2)  Convergent</a:t>
            </a:r>
            <a:r>
              <a:rPr lang="en-US" dirty="0" smtClean="0">
                <a:latin typeface="Aharoni" pitchFamily="2" charset="-79"/>
                <a:cs typeface="Aharoni" pitchFamily="2" charset="-79"/>
              </a:rPr>
              <a:t> – two plates come together or converge!  Some crust is destroyed!</a:t>
            </a:r>
          </a:p>
          <a:p>
            <a:pPr marL="578358" indent="-514350">
              <a:buNone/>
            </a:pPr>
            <a:r>
              <a:rPr lang="en-US" dirty="0" smtClean="0">
                <a:solidFill>
                  <a:srgbClr val="FFFF00"/>
                </a:solidFill>
                <a:latin typeface="Aharoni" pitchFamily="2" charset="-79"/>
                <a:cs typeface="Aharoni" pitchFamily="2" charset="-79"/>
              </a:rPr>
              <a:t>3)  Transform</a:t>
            </a:r>
            <a:r>
              <a:rPr lang="en-US" dirty="0" smtClean="0">
                <a:latin typeface="Aharoni" pitchFamily="2" charset="-79"/>
                <a:cs typeface="Aharoni" pitchFamily="2" charset="-79"/>
              </a:rPr>
              <a:t> – when two plates slip past each other moving in opposite directions.</a:t>
            </a:r>
          </a:p>
          <a:p>
            <a:pPr marL="578358" indent="-514350">
              <a:buNone/>
            </a:pPr>
            <a:r>
              <a:rPr lang="en-US" dirty="0" smtClean="0">
                <a:latin typeface="Aharoni" pitchFamily="2" charset="-79"/>
                <a:cs typeface="Aharoni" pitchFamily="2" charset="-79"/>
              </a:rPr>
              <a:t>     Crust is not created or destroyed!</a:t>
            </a:r>
          </a:p>
          <a:p>
            <a:pPr marL="578358" indent="-514350">
              <a:buAutoNum type="arabicParenR" startAt="2"/>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ivergent boundary.jpg"/>
          <p:cNvPicPr>
            <a:picLocks noGrp="1" noChangeAspect="1"/>
          </p:cNvPicPr>
          <p:nvPr>
            <p:ph idx="1"/>
          </p:nvPr>
        </p:nvPicPr>
        <p:blipFill>
          <a:blip r:embed="rId2" cstate="print"/>
          <a:stretch>
            <a:fillRect/>
          </a:stretch>
        </p:blipFill>
        <p:spPr>
          <a:xfrm>
            <a:off x="304800" y="152400"/>
            <a:ext cx="4048932" cy="2514600"/>
          </a:xfrm>
          <a:prstGeom prst="rect">
            <a:avLst/>
          </a:prstGeom>
          <a:ln>
            <a:noFill/>
          </a:ln>
          <a:effectLst>
            <a:outerShdw blurRad="292100" dist="139700" dir="2700000" algn="tl" rotWithShape="0">
              <a:srgbClr val="333333">
                <a:alpha val="65000"/>
              </a:srgbClr>
            </a:outerShdw>
          </a:effectLst>
        </p:spPr>
      </p:pic>
      <p:pic>
        <p:nvPicPr>
          <p:cNvPr id="5" name="Picture 4" descr="convergplate boundary.jpg"/>
          <p:cNvPicPr>
            <a:picLocks noChangeAspect="1"/>
          </p:cNvPicPr>
          <p:nvPr/>
        </p:nvPicPr>
        <p:blipFill>
          <a:blip r:embed="rId3" cstate="print"/>
          <a:stretch>
            <a:fillRect/>
          </a:stretch>
        </p:blipFill>
        <p:spPr>
          <a:xfrm>
            <a:off x="152400" y="3810000"/>
            <a:ext cx="4206240" cy="2286000"/>
          </a:xfrm>
          <a:prstGeom prst="rect">
            <a:avLst/>
          </a:prstGeom>
          <a:ln>
            <a:noFill/>
          </a:ln>
          <a:effectLst>
            <a:outerShdw blurRad="292100" dist="139700" dir="2700000" algn="tl" rotWithShape="0">
              <a:srgbClr val="333333">
                <a:alpha val="65000"/>
              </a:srgbClr>
            </a:outerShdw>
          </a:effectLst>
        </p:spPr>
      </p:pic>
      <p:pic>
        <p:nvPicPr>
          <p:cNvPr id="6" name="Picture 5" descr="transform boundary.jpg"/>
          <p:cNvPicPr>
            <a:picLocks noChangeAspect="1"/>
          </p:cNvPicPr>
          <p:nvPr/>
        </p:nvPicPr>
        <p:blipFill>
          <a:blip r:embed="rId4" cstate="print"/>
          <a:stretch>
            <a:fillRect/>
          </a:stretch>
        </p:blipFill>
        <p:spPr>
          <a:xfrm>
            <a:off x="5105400" y="1524000"/>
            <a:ext cx="3810000" cy="25146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457200" y="2819400"/>
            <a:ext cx="3951916" cy="584775"/>
          </a:xfrm>
          <a:prstGeom prst="rect">
            <a:avLst/>
          </a:prstGeom>
          <a:noFill/>
        </p:spPr>
        <p:txBody>
          <a:bodyPr wrap="none" rtlCol="0">
            <a:spAutoFit/>
          </a:bodyPr>
          <a:lstStyle/>
          <a:p>
            <a:r>
              <a:rPr lang="en-US" sz="3200" b="1" dirty="0" smtClean="0">
                <a:solidFill>
                  <a:srgbClr val="00B0F0"/>
                </a:solidFill>
                <a:latin typeface="Mufferaw" pitchFamily="66" charset="0"/>
              </a:rPr>
              <a:t>Divergent Boundary</a:t>
            </a:r>
            <a:endParaRPr lang="en-US" sz="3200" b="1" dirty="0">
              <a:solidFill>
                <a:srgbClr val="00B0F0"/>
              </a:solidFill>
              <a:latin typeface="Mufferaw" pitchFamily="66" charset="0"/>
            </a:endParaRPr>
          </a:p>
        </p:txBody>
      </p:sp>
      <p:sp>
        <p:nvSpPr>
          <p:cNvPr id="8" name="TextBox 7"/>
          <p:cNvSpPr txBox="1"/>
          <p:nvPr/>
        </p:nvSpPr>
        <p:spPr>
          <a:xfrm>
            <a:off x="152400" y="6172200"/>
            <a:ext cx="4351063" cy="584775"/>
          </a:xfrm>
          <a:prstGeom prst="rect">
            <a:avLst/>
          </a:prstGeom>
          <a:noFill/>
        </p:spPr>
        <p:txBody>
          <a:bodyPr wrap="none" rtlCol="0">
            <a:spAutoFit/>
          </a:bodyPr>
          <a:lstStyle/>
          <a:p>
            <a:r>
              <a:rPr lang="en-US" sz="3200" b="1" dirty="0" smtClean="0">
                <a:solidFill>
                  <a:srgbClr val="92D050"/>
                </a:solidFill>
                <a:latin typeface="Mufferaw" pitchFamily="66" charset="0"/>
              </a:rPr>
              <a:t>Convergent Boundary</a:t>
            </a:r>
            <a:endParaRPr lang="en-US" sz="3200" b="1" dirty="0">
              <a:solidFill>
                <a:srgbClr val="92D050"/>
              </a:solidFill>
              <a:latin typeface="Mufferaw" pitchFamily="66" charset="0"/>
            </a:endParaRPr>
          </a:p>
        </p:txBody>
      </p:sp>
      <p:sp>
        <p:nvSpPr>
          <p:cNvPr id="9" name="TextBox 8"/>
          <p:cNvSpPr txBox="1"/>
          <p:nvPr/>
        </p:nvSpPr>
        <p:spPr>
          <a:xfrm>
            <a:off x="5257800" y="4267200"/>
            <a:ext cx="3687228" cy="523220"/>
          </a:xfrm>
          <a:prstGeom prst="rect">
            <a:avLst/>
          </a:prstGeom>
          <a:noFill/>
        </p:spPr>
        <p:txBody>
          <a:bodyPr wrap="none" rtlCol="0">
            <a:spAutoFit/>
          </a:bodyPr>
          <a:lstStyle/>
          <a:p>
            <a:r>
              <a:rPr lang="en-US" sz="2800" b="1" dirty="0" smtClean="0">
                <a:solidFill>
                  <a:srgbClr val="FFC000"/>
                </a:solidFill>
                <a:latin typeface="Mufferaw" pitchFamily="66" charset="0"/>
              </a:rPr>
              <a:t>Transform Boundary</a:t>
            </a:r>
            <a:endParaRPr lang="en-US" sz="2800" b="1" dirty="0">
              <a:solidFill>
                <a:srgbClr val="FFC000"/>
              </a:solidFill>
              <a:latin typeface="Mufferaw" pitchFamily="66" charset="0"/>
            </a:endParaRPr>
          </a:p>
        </p:txBody>
      </p:sp>
      <p:pic>
        <p:nvPicPr>
          <p:cNvPr id="10" name="Picture 9" descr="what's happening.gif">
            <a:hlinkClick r:id="rId5"/>
          </p:cNvPr>
          <p:cNvPicPr>
            <a:picLocks noChangeAspect="1"/>
          </p:cNvPicPr>
          <p:nvPr/>
        </p:nvPicPr>
        <p:blipFill>
          <a:blip r:embed="rId6" cstate="print"/>
          <a:stretch>
            <a:fillRect/>
          </a:stretch>
        </p:blipFill>
        <p:spPr>
          <a:xfrm>
            <a:off x="5410200" y="5105400"/>
            <a:ext cx="2600325" cy="1271270"/>
          </a:xfrm>
          <a:prstGeom prst="rect">
            <a:avLst/>
          </a:prstGeom>
        </p:spPr>
      </p:pic>
      <p:sp>
        <p:nvSpPr>
          <p:cNvPr id="11" name="TextBox 10"/>
          <p:cNvSpPr txBox="1"/>
          <p:nvPr/>
        </p:nvSpPr>
        <p:spPr>
          <a:xfrm>
            <a:off x="6324600" y="6019800"/>
            <a:ext cx="2364750" cy="646331"/>
          </a:xfrm>
          <a:prstGeom prst="rect">
            <a:avLst/>
          </a:prstGeom>
          <a:noFill/>
        </p:spPr>
        <p:txBody>
          <a:bodyPr wrap="none" rtlCol="0">
            <a:spAutoFit/>
          </a:bodyPr>
          <a:lstStyle/>
          <a:p>
            <a:r>
              <a:rPr lang="en-US" dirty="0" smtClean="0">
                <a:solidFill>
                  <a:srgbClr val="FF0000"/>
                </a:solidFill>
                <a:latin typeface="Aharoni" pitchFamily="2" charset="-79"/>
                <a:cs typeface="Aharoni" pitchFamily="2" charset="-79"/>
              </a:rPr>
              <a:t>Click the flag to see </a:t>
            </a:r>
          </a:p>
          <a:p>
            <a:r>
              <a:rPr lang="en-US" dirty="0" smtClean="0">
                <a:solidFill>
                  <a:srgbClr val="FF0000"/>
                </a:solidFill>
                <a:latin typeface="Aharoni" pitchFamily="2" charset="-79"/>
                <a:cs typeface="Aharoni" pitchFamily="2" charset="-79"/>
              </a:rPr>
              <a:t>a</a:t>
            </a:r>
            <a:r>
              <a:rPr lang="en-US" dirty="0" smtClean="0">
                <a:solidFill>
                  <a:srgbClr val="FF0000"/>
                </a:solidFill>
                <a:latin typeface="Aharoni" pitchFamily="2" charset="-79"/>
                <a:cs typeface="Aharoni" pitchFamily="2" charset="-79"/>
              </a:rPr>
              <a:t>nimations!</a:t>
            </a:r>
            <a:endParaRPr lang="en-US" dirty="0">
              <a:solidFill>
                <a:srgbClr val="FF000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Plate Tectonics</a:t>
            </a:r>
            <a:endParaRPr lang="en-US" b="1" dirty="0"/>
          </a:p>
        </p:txBody>
      </p:sp>
      <p:sp>
        <p:nvSpPr>
          <p:cNvPr id="3" name="Content Placeholder 2"/>
          <p:cNvSpPr>
            <a:spLocks noGrp="1"/>
          </p:cNvSpPr>
          <p:nvPr>
            <p:ph idx="1"/>
          </p:nvPr>
        </p:nvSpPr>
        <p:spPr/>
        <p:txBody>
          <a:bodyPr/>
          <a:lstStyle/>
          <a:p>
            <a:r>
              <a:rPr lang="en-US" dirty="0" smtClean="0"/>
              <a:t>This theory explains the formation, movement and </a:t>
            </a:r>
            <a:r>
              <a:rPr lang="en-US" dirty="0" err="1" smtClean="0"/>
              <a:t>subduction</a:t>
            </a:r>
            <a:r>
              <a:rPr lang="en-US" dirty="0" smtClean="0"/>
              <a:t> of the Earth’s plates.</a:t>
            </a:r>
            <a:endParaRPr lang="en-US" dirty="0"/>
          </a:p>
        </p:txBody>
      </p:sp>
      <p:pic>
        <p:nvPicPr>
          <p:cNvPr id="4" name="Picture 3" descr="major plates.jpg"/>
          <p:cNvPicPr>
            <a:picLocks noChangeAspect="1"/>
          </p:cNvPicPr>
          <p:nvPr/>
        </p:nvPicPr>
        <p:blipFill>
          <a:blip r:embed="rId2" cstate="print"/>
          <a:stretch>
            <a:fillRect/>
          </a:stretch>
        </p:blipFill>
        <p:spPr>
          <a:xfrm>
            <a:off x="2514600" y="3124199"/>
            <a:ext cx="6477000" cy="3610947"/>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Convergent Boundary</a:t>
            </a:r>
            <a:endParaRPr lang="en-US" dirty="0"/>
          </a:p>
        </p:txBody>
      </p:sp>
      <p:pic>
        <p:nvPicPr>
          <p:cNvPr id="4" name="Content Placeholder 3" descr="himalaya plate boundary.jpg"/>
          <p:cNvPicPr>
            <a:picLocks noGrp="1" noChangeAspect="1"/>
          </p:cNvPicPr>
          <p:nvPr>
            <p:ph sz="half" idx="1"/>
          </p:nvPr>
        </p:nvPicPr>
        <p:blipFill>
          <a:blip r:embed="rId2" cstate="print"/>
          <a:stretch>
            <a:fillRect/>
          </a:stretch>
        </p:blipFill>
        <p:spPr>
          <a:xfrm>
            <a:off x="152400" y="1752600"/>
            <a:ext cx="4527550" cy="4724400"/>
          </a:xfrm>
        </p:spPr>
      </p:pic>
      <p:sp>
        <p:nvSpPr>
          <p:cNvPr id="6" name="Content Placeholder 5"/>
          <p:cNvSpPr>
            <a:spLocks noGrp="1"/>
          </p:cNvSpPr>
          <p:nvPr>
            <p:ph sz="half" idx="2"/>
          </p:nvPr>
        </p:nvSpPr>
        <p:spPr/>
        <p:txBody>
          <a:bodyPr/>
          <a:lstStyle/>
          <a:p>
            <a:r>
              <a:rPr lang="en-US" dirty="0" smtClean="0"/>
              <a:t>Here is a convergent boundary between two plates at the Himalayan Mountain Range.  The mountains are getting taller! One plate is going under the other making the top plate higher!</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Divergent Boundary</a:t>
            </a:r>
            <a:endParaRPr lang="en-US" dirty="0">
              <a:latin typeface="Aharoni" pitchFamily="2" charset="-79"/>
              <a:cs typeface="Aharoni" pitchFamily="2" charset="-79"/>
            </a:endParaRPr>
          </a:p>
        </p:txBody>
      </p:sp>
      <p:pic>
        <p:nvPicPr>
          <p:cNvPr id="5" name="Content Placeholder 4" descr="iceland diverge2.jpg"/>
          <p:cNvPicPr>
            <a:picLocks noGrp="1" noChangeAspect="1"/>
          </p:cNvPicPr>
          <p:nvPr>
            <p:ph sz="half" idx="1"/>
          </p:nvPr>
        </p:nvPicPr>
        <p:blipFill>
          <a:blip r:embed="rId2" cstate="print"/>
          <a:stretch>
            <a:fillRect/>
          </a:stretch>
        </p:blipFill>
        <p:spPr>
          <a:xfrm>
            <a:off x="228600" y="1371600"/>
            <a:ext cx="4495800" cy="30190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Content Placeholder 5" descr="iceland pic divergent.jpg"/>
          <p:cNvPicPr>
            <a:picLocks noGrp="1" noChangeAspect="1"/>
          </p:cNvPicPr>
          <p:nvPr>
            <p:ph sz="half" idx="2"/>
          </p:nvPr>
        </p:nvPicPr>
        <p:blipFill>
          <a:blip r:embed="rId3" cstate="print"/>
          <a:stretch>
            <a:fillRect/>
          </a:stretch>
        </p:blipFill>
        <p:spPr>
          <a:xfrm>
            <a:off x="4876800" y="1371600"/>
            <a:ext cx="4064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30608" y="4876800"/>
            <a:ext cx="9113392" cy="830997"/>
          </a:xfrm>
          <a:prstGeom prst="rect">
            <a:avLst/>
          </a:prstGeom>
          <a:noFill/>
        </p:spPr>
        <p:txBody>
          <a:bodyPr wrap="none" rtlCol="0">
            <a:spAutoFit/>
          </a:bodyPr>
          <a:lstStyle/>
          <a:p>
            <a:r>
              <a:rPr lang="en-US" sz="2400" dirty="0" smtClean="0">
                <a:latin typeface="Aharoni" pitchFamily="2" charset="-79"/>
                <a:cs typeface="Aharoni" pitchFamily="2" charset="-79"/>
              </a:rPr>
              <a:t>In Iceland, there is a divergent plate boundary right through</a:t>
            </a:r>
          </a:p>
          <a:p>
            <a:r>
              <a:rPr lang="en-US" sz="2400" dirty="0" smtClean="0">
                <a:latin typeface="Aharoni" pitchFamily="2" charset="-79"/>
                <a:cs typeface="Aharoni" pitchFamily="2" charset="-79"/>
              </a:rPr>
              <a:t>t</a:t>
            </a:r>
            <a:r>
              <a:rPr lang="en-US" sz="2400" dirty="0" smtClean="0">
                <a:latin typeface="Aharoni" pitchFamily="2" charset="-79"/>
                <a:cs typeface="Aharoni" pitchFamily="2" charset="-79"/>
              </a:rPr>
              <a:t>he middle of the country!</a:t>
            </a:r>
            <a:endParaRPr lang="en-US" sz="24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latin typeface="Aharoni" pitchFamily="2" charset="-79"/>
                <a:cs typeface="Aharoni" pitchFamily="2" charset="-79"/>
              </a:rPr>
              <a:t>What will happen to Iceland?</a:t>
            </a:r>
            <a:endParaRPr lang="en-US" dirty="0">
              <a:latin typeface="Aharoni" pitchFamily="2" charset="-79"/>
              <a:cs typeface="Aharoni" pitchFamily="2" charset="-79"/>
            </a:endParaRPr>
          </a:p>
        </p:txBody>
      </p:sp>
      <p:pic>
        <p:nvPicPr>
          <p:cNvPr id="5" name="Content Placeholder 4" descr="iceland diverge.bmp"/>
          <p:cNvPicPr>
            <a:picLocks noGrp="1" noChangeAspect="1"/>
          </p:cNvPicPr>
          <p:nvPr>
            <p:ph sz="half" idx="1"/>
          </p:nvPr>
        </p:nvPicPr>
        <p:blipFill>
          <a:blip r:embed="rId2" cstate="print"/>
          <a:stretch>
            <a:fillRect/>
          </a:stretch>
        </p:blipFill>
        <p:spPr>
          <a:xfrm>
            <a:off x="228600" y="1066800"/>
            <a:ext cx="7010400" cy="5791200"/>
          </a:xfrm>
        </p:spPr>
      </p:pic>
      <p:sp>
        <p:nvSpPr>
          <p:cNvPr id="4" name="Content Placeholder 3"/>
          <p:cNvSpPr>
            <a:spLocks noGrp="1"/>
          </p:cNvSpPr>
          <p:nvPr>
            <p:ph sz="half" idx="2"/>
          </p:nvPr>
        </p:nvSpPr>
        <p:spPr/>
        <p:txBody>
          <a:bodyPr/>
          <a:lstStyle/>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latin typeface="Eras Bold ITC" pitchFamily="34" charset="0"/>
              </a:rPr>
              <a:t>Transform Boundary</a:t>
            </a:r>
            <a:endParaRPr lang="en-US" dirty="0">
              <a:solidFill>
                <a:srgbClr val="00B050"/>
              </a:solidFill>
              <a:latin typeface="Eras Bold ITC" pitchFamily="34" charset="0"/>
            </a:endParaRPr>
          </a:p>
        </p:txBody>
      </p:sp>
      <p:sp>
        <p:nvSpPr>
          <p:cNvPr id="3" name="Content Placeholder 2"/>
          <p:cNvSpPr>
            <a:spLocks noGrp="1"/>
          </p:cNvSpPr>
          <p:nvPr>
            <p:ph sz="half" idx="1"/>
          </p:nvPr>
        </p:nvSpPr>
        <p:spPr/>
        <p:txBody>
          <a:bodyPr/>
          <a:lstStyle/>
          <a:p>
            <a:r>
              <a:rPr lang="en-US" dirty="0" smtClean="0">
                <a:latin typeface="Aharoni" pitchFamily="2" charset="-79"/>
                <a:cs typeface="Aharoni" pitchFamily="2" charset="-79"/>
              </a:rPr>
              <a:t>Where the Pacific plate and the North American plate meet is a transform boundary.</a:t>
            </a:r>
          </a:p>
          <a:p>
            <a:r>
              <a:rPr lang="en-US" dirty="0" smtClean="0">
                <a:latin typeface="Aharoni" pitchFamily="2" charset="-79"/>
                <a:cs typeface="Aharoni" pitchFamily="2" charset="-79"/>
              </a:rPr>
              <a:t>Many earthquakes happen at transform boundaries!</a:t>
            </a:r>
            <a:endParaRPr lang="en-US" dirty="0">
              <a:latin typeface="Aharoni" pitchFamily="2" charset="-79"/>
              <a:cs typeface="Aharoni" pitchFamily="2" charset="-79"/>
            </a:endParaRPr>
          </a:p>
        </p:txBody>
      </p:sp>
      <p:pic>
        <p:nvPicPr>
          <p:cNvPr id="5" name="Content Placeholder 4" descr="san andreas map.jpg"/>
          <p:cNvPicPr>
            <a:picLocks noGrp="1" noChangeAspect="1"/>
          </p:cNvPicPr>
          <p:nvPr>
            <p:ph sz="half" idx="2"/>
          </p:nvPr>
        </p:nvPicPr>
        <p:blipFill>
          <a:blip r:embed="rId2" cstate="print"/>
          <a:stretch>
            <a:fillRect/>
          </a:stretch>
        </p:blipFill>
        <p:spPr>
          <a:xfrm>
            <a:off x="4572000" y="1600200"/>
            <a:ext cx="4472262" cy="4495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99032"/>
          </a:xfrm>
        </p:spPr>
        <p:txBody>
          <a:bodyPr/>
          <a:lstStyle/>
          <a:p>
            <a:r>
              <a:rPr lang="en-US" dirty="0" smtClean="0">
                <a:latin typeface="Aharoni" pitchFamily="2" charset="-79"/>
                <a:cs typeface="Aharoni" pitchFamily="2" charset="-79"/>
              </a:rPr>
              <a:t>Indirect evidence from seismic activity.</a:t>
            </a:r>
            <a:endParaRPr lang="en-US" dirty="0">
              <a:latin typeface="Aharoni" pitchFamily="2" charset="-79"/>
              <a:cs typeface="Aharoni" pitchFamily="2" charset="-79"/>
            </a:endParaRPr>
          </a:p>
        </p:txBody>
      </p:sp>
      <p:sp>
        <p:nvSpPr>
          <p:cNvPr id="3" name="Content Placeholder 2"/>
          <p:cNvSpPr>
            <a:spLocks noGrp="1"/>
          </p:cNvSpPr>
          <p:nvPr>
            <p:ph sz="half" idx="1"/>
          </p:nvPr>
        </p:nvSpPr>
        <p:spPr>
          <a:xfrm>
            <a:off x="228600" y="1752600"/>
            <a:ext cx="4419600" cy="4525963"/>
          </a:xfrm>
        </p:spPr>
        <p:txBody>
          <a:bodyPr>
            <a:normAutofit lnSpcReduction="10000"/>
          </a:bodyPr>
          <a:lstStyle/>
          <a:p>
            <a:pPr>
              <a:buNone/>
            </a:pPr>
            <a:r>
              <a:rPr lang="en-US" b="1" dirty="0" smtClean="0"/>
              <a:t>When earthquakes occur</a:t>
            </a:r>
          </a:p>
          <a:p>
            <a:pPr>
              <a:buNone/>
            </a:pPr>
            <a:r>
              <a:rPr lang="en-US" b="1" dirty="0" smtClean="0"/>
              <a:t>geologists look at </a:t>
            </a:r>
          </a:p>
          <a:p>
            <a:pPr>
              <a:buNone/>
            </a:pPr>
            <a:r>
              <a:rPr lang="en-US" b="1" dirty="0" smtClean="0"/>
              <a:t>recorded seismic waves </a:t>
            </a:r>
          </a:p>
          <a:p>
            <a:pPr>
              <a:buNone/>
            </a:pPr>
            <a:r>
              <a:rPr lang="en-US" b="1" dirty="0" smtClean="0"/>
              <a:t>and can determine the </a:t>
            </a:r>
          </a:p>
          <a:p>
            <a:pPr>
              <a:buNone/>
            </a:pPr>
            <a:r>
              <a:rPr lang="en-US" b="1" dirty="0" smtClean="0"/>
              <a:t>type of material that</a:t>
            </a:r>
          </a:p>
          <a:p>
            <a:pPr>
              <a:buNone/>
            </a:pPr>
            <a:r>
              <a:rPr lang="en-US" b="1" dirty="0" smtClean="0"/>
              <a:t>makes up the earth’s </a:t>
            </a:r>
          </a:p>
          <a:p>
            <a:pPr>
              <a:buNone/>
            </a:pPr>
            <a:r>
              <a:rPr lang="en-US" b="1" dirty="0" smtClean="0"/>
              <a:t>Interior by looking at the </a:t>
            </a:r>
          </a:p>
          <a:p>
            <a:pPr>
              <a:buNone/>
            </a:pPr>
            <a:r>
              <a:rPr lang="en-US" b="1" dirty="0" smtClean="0"/>
              <a:t>speed of the traveling </a:t>
            </a:r>
          </a:p>
          <a:p>
            <a:pPr>
              <a:buNone/>
            </a:pPr>
            <a:r>
              <a:rPr lang="en-US" b="1" dirty="0" smtClean="0"/>
              <a:t>waves and the paths </a:t>
            </a:r>
          </a:p>
          <a:p>
            <a:pPr>
              <a:buNone/>
            </a:pPr>
            <a:r>
              <a:rPr lang="en-US" b="1" dirty="0" smtClean="0"/>
              <a:t>they take. </a:t>
            </a:r>
            <a:endParaRPr lang="en-US" b="1" dirty="0"/>
          </a:p>
        </p:txBody>
      </p:sp>
      <p:pic>
        <p:nvPicPr>
          <p:cNvPr id="5" name="Content Placeholder 4" descr="seismic waves in earth.jpg"/>
          <p:cNvPicPr>
            <a:picLocks noGrp="1" noChangeAspect="1"/>
          </p:cNvPicPr>
          <p:nvPr>
            <p:ph sz="half" idx="2"/>
          </p:nvPr>
        </p:nvPicPr>
        <p:blipFill>
          <a:blip r:embed="rId2" cstate="print"/>
          <a:stretch>
            <a:fillRect/>
          </a:stretch>
        </p:blipFill>
        <p:spPr>
          <a:xfrm>
            <a:off x="4800600" y="838200"/>
            <a:ext cx="4129560" cy="4038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Seismic.gif"/>
          <p:cNvPicPr>
            <a:picLocks noChangeAspect="1"/>
          </p:cNvPicPr>
          <p:nvPr/>
        </p:nvPicPr>
        <p:blipFill>
          <a:blip r:embed="rId3" cstate="print"/>
          <a:stretch>
            <a:fillRect/>
          </a:stretch>
        </p:blipFill>
        <p:spPr>
          <a:xfrm>
            <a:off x="5105400" y="5105400"/>
            <a:ext cx="3409406" cy="1636059"/>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latin typeface="Eras Bold ITC" pitchFamily="34" charset="0"/>
              </a:rPr>
              <a:t>San Andreas Fault</a:t>
            </a:r>
            <a:endParaRPr lang="en-US" dirty="0">
              <a:solidFill>
                <a:srgbClr val="FFC000"/>
              </a:solidFill>
              <a:latin typeface="Eras Bold ITC" pitchFamily="34" charset="0"/>
            </a:endParaRPr>
          </a:p>
        </p:txBody>
      </p:sp>
      <p:pic>
        <p:nvPicPr>
          <p:cNvPr id="5" name="Content Placeholder 4" descr="san andreas fault.jpg"/>
          <p:cNvPicPr>
            <a:picLocks noGrp="1" noChangeAspect="1"/>
          </p:cNvPicPr>
          <p:nvPr>
            <p:ph sz="half" idx="1"/>
          </p:nvPr>
        </p:nvPicPr>
        <p:blipFill>
          <a:blip r:embed="rId2" cstate="print"/>
          <a:stretch>
            <a:fillRect/>
          </a:stretch>
        </p:blipFill>
        <p:spPr>
          <a:xfrm>
            <a:off x="197863" y="1676400"/>
            <a:ext cx="4511842" cy="4800600"/>
          </a:xfrm>
          <a:prstGeom prst="rect">
            <a:avLst/>
          </a:prstGeom>
          <a:ln>
            <a:noFill/>
          </a:ln>
          <a:effectLst>
            <a:outerShdw blurRad="292100" dist="139700" dir="2700000" algn="tl" rotWithShape="0">
              <a:srgbClr val="333333">
                <a:alpha val="65000"/>
              </a:srgbClr>
            </a:outerShdw>
          </a:effectLst>
        </p:spPr>
      </p:pic>
      <p:pic>
        <p:nvPicPr>
          <p:cNvPr id="6" name="Content Placeholder 5" descr="san andreas fault2.jpg"/>
          <p:cNvPicPr>
            <a:picLocks noGrp="1" noChangeAspect="1"/>
          </p:cNvPicPr>
          <p:nvPr>
            <p:ph sz="half" idx="2"/>
          </p:nvPr>
        </p:nvPicPr>
        <p:blipFill>
          <a:blip r:embed="rId3" cstate="print"/>
          <a:stretch>
            <a:fillRect/>
          </a:stretch>
        </p:blipFill>
        <p:spPr>
          <a:xfrm>
            <a:off x="5029200" y="1752600"/>
            <a:ext cx="3964111" cy="4800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The end!</a:t>
            </a:r>
            <a:endParaRPr lang="en-US" dirty="0"/>
          </a:p>
        </p:txBody>
      </p:sp>
      <p:sp>
        <p:nvSpPr>
          <p:cNvPr id="6" name="Subtitle 5"/>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The Earth is made up of three main layers.</a:t>
            </a:r>
            <a:endParaRPr lang="en-US" dirty="0">
              <a:latin typeface="Aharoni" pitchFamily="2" charset="-79"/>
              <a:cs typeface="Aharoni" pitchFamily="2" charset="-79"/>
            </a:endParaRPr>
          </a:p>
        </p:txBody>
      </p:sp>
      <p:sp>
        <p:nvSpPr>
          <p:cNvPr id="3" name="Content Placeholder 2"/>
          <p:cNvSpPr>
            <a:spLocks noGrp="1"/>
          </p:cNvSpPr>
          <p:nvPr>
            <p:ph sz="half" idx="1"/>
          </p:nvPr>
        </p:nvSpPr>
        <p:spPr/>
        <p:txBody>
          <a:bodyPr>
            <a:normAutofit/>
          </a:bodyPr>
          <a:lstStyle/>
          <a:p>
            <a:r>
              <a:rPr lang="en-US" sz="3600" dirty="0" smtClean="0"/>
              <a:t>The three main layers:</a:t>
            </a:r>
          </a:p>
          <a:p>
            <a:pPr marL="578358" indent="-514350">
              <a:buAutoNum type="arabicParenR"/>
            </a:pPr>
            <a:r>
              <a:rPr lang="en-US" sz="3600" dirty="0" smtClean="0"/>
              <a:t>Crust</a:t>
            </a:r>
          </a:p>
          <a:p>
            <a:pPr marL="578358" indent="-514350">
              <a:buAutoNum type="arabicParenR"/>
            </a:pPr>
            <a:r>
              <a:rPr lang="en-US" sz="3600" dirty="0" smtClean="0"/>
              <a:t>Mantle</a:t>
            </a:r>
          </a:p>
          <a:p>
            <a:pPr marL="578358" indent="-514350">
              <a:buAutoNum type="arabicParenR"/>
            </a:pPr>
            <a:r>
              <a:rPr lang="en-US" sz="3600" dirty="0" smtClean="0"/>
              <a:t>Core</a:t>
            </a:r>
            <a:endParaRPr lang="en-US" sz="3600" dirty="0"/>
          </a:p>
        </p:txBody>
      </p:sp>
      <p:pic>
        <p:nvPicPr>
          <p:cNvPr id="5" name="Content Placeholder 4" descr="earth's layers.gif"/>
          <p:cNvPicPr>
            <a:picLocks noGrp="1" noChangeAspect="1"/>
          </p:cNvPicPr>
          <p:nvPr>
            <p:ph sz="half" idx="2"/>
          </p:nvPr>
        </p:nvPicPr>
        <p:blipFill>
          <a:blip r:embed="rId2" cstate="print"/>
          <a:stretch>
            <a:fillRect/>
          </a:stretch>
        </p:blipFill>
        <p:spPr>
          <a:xfrm>
            <a:off x="3581400" y="2209800"/>
            <a:ext cx="5410200" cy="4343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haroni" pitchFamily="2" charset="-79"/>
                <a:cs typeface="Aharoni" pitchFamily="2" charset="-79"/>
              </a:rPr>
              <a:t>Two factors change regularly as you go towards the center of the Earth.</a:t>
            </a:r>
            <a:endParaRPr lang="en-US" dirty="0">
              <a:latin typeface="Aharoni" pitchFamily="2" charset="-79"/>
              <a:cs typeface="Aharoni" pitchFamily="2" charset="-79"/>
            </a:endParaRPr>
          </a:p>
        </p:txBody>
      </p:sp>
      <p:sp>
        <p:nvSpPr>
          <p:cNvPr id="3" name="Content Placeholder 2"/>
          <p:cNvSpPr>
            <a:spLocks noGrp="1"/>
          </p:cNvSpPr>
          <p:nvPr>
            <p:ph sz="half" idx="1"/>
          </p:nvPr>
        </p:nvSpPr>
        <p:spPr>
          <a:xfrm>
            <a:off x="457200" y="1905000"/>
            <a:ext cx="4038600" cy="4525963"/>
          </a:xfrm>
        </p:spPr>
        <p:txBody>
          <a:bodyPr/>
          <a:lstStyle/>
          <a:p>
            <a:pPr marL="578358" indent="-514350">
              <a:buAutoNum type="arabicParenR"/>
            </a:pPr>
            <a:r>
              <a:rPr lang="en-US" b="1" u="sng" dirty="0" smtClean="0">
                <a:latin typeface="Aharoni" pitchFamily="2" charset="-79"/>
                <a:cs typeface="Aharoni" pitchFamily="2" charset="-79"/>
              </a:rPr>
              <a:t>Temperature</a:t>
            </a:r>
            <a:r>
              <a:rPr lang="en-US" dirty="0" smtClean="0">
                <a:latin typeface="Aharoni" pitchFamily="2" charset="-79"/>
                <a:cs typeface="Aharoni" pitchFamily="2" charset="-79"/>
              </a:rPr>
              <a:t>:</a:t>
            </a:r>
          </a:p>
          <a:p>
            <a:pPr marL="578358" indent="-514350">
              <a:buNone/>
            </a:pPr>
            <a:r>
              <a:rPr lang="en-US" dirty="0" smtClean="0">
                <a:latin typeface="Aharoni" pitchFamily="2" charset="-79"/>
                <a:cs typeface="Aharoni" pitchFamily="2" charset="-79"/>
              </a:rPr>
              <a:t>In general, temp goes</a:t>
            </a:r>
          </a:p>
          <a:p>
            <a:pPr marL="578358" indent="-514350">
              <a:buNone/>
            </a:pPr>
            <a:r>
              <a:rPr lang="en-US" dirty="0" smtClean="0">
                <a:latin typeface="Aharoni" pitchFamily="2" charset="-79"/>
                <a:cs typeface="Aharoni" pitchFamily="2" charset="-79"/>
              </a:rPr>
              <a:t>Up steadily</a:t>
            </a:r>
          </a:p>
          <a:p>
            <a:pPr marL="578358" indent="-514350">
              <a:buAutoNum type="arabicParenR" startAt="2"/>
            </a:pPr>
            <a:r>
              <a:rPr lang="en-US" b="1" u="sng" dirty="0" smtClean="0">
                <a:latin typeface="Aharoni" pitchFamily="2" charset="-79"/>
                <a:cs typeface="Aharoni" pitchFamily="2" charset="-79"/>
              </a:rPr>
              <a:t>Pressure</a:t>
            </a:r>
            <a:r>
              <a:rPr lang="en-US" dirty="0" smtClean="0">
                <a:latin typeface="Aharoni" pitchFamily="2" charset="-79"/>
                <a:cs typeface="Aharoni" pitchFamily="2" charset="-79"/>
              </a:rPr>
              <a:t>:</a:t>
            </a:r>
          </a:p>
          <a:p>
            <a:pPr marL="578358" indent="-514350">
              <a:buNone/>
            </a:pPr>
            <a:r>
              <a:rPr lang="en-US" dirty="0" smtClean="0">
                <a:latin typeface="Aharoni" pitchFamily="2" charset="-79"/>
                <a:cs typeface="Aharoni" pitchFamily="2" charset="-79"/>
              </a:rPr>
              <a:t>Pressure increases the </a:t>
            </a:r>
          </a:p>
          <a:p>
            <a:pPr marL="578358" indent="-514350">
              <a:buNone/>
            </a:pPr>
            <a:r>
              <a:rPr lang="en-US" dirty="0" smtClean="0">
                <a:latin typeface="Aharoni" pitchFamily="2" charset="-79"/>
                <a:cs typeface="Aharoni" pitchFamily="2" charset="-79"/>
              </a:rPr>
              <a:t>deeper into the earth </a:t>
            </a:r>
          </a:p>
          <a:p>
            <a:pPr marL="578358" indent="-514350">
              <a:buNone/>
            </a:pPr>
            <a:r>
              <a:rPr lang="en-US" dirty="0" smtClean="0">
                <a:latin typeface="Aharoni" pitchFamily="2" charset="-79"/>
                <a:cs typeface="Aharoni" pitchFamily="2" charset="-79"/>
              </a:rPr>
              <a:t>Y </a:t>
            </a:r>
            <a:r>
              <a:rPr lang="en-US" dirty="0" err="1" smtClean="0">
                <a:latin typeface="Aharoni" pitchFamily="2" charset="-79"/>
                <a:cs typeface="Aharoni" pitchFamily="2" charset="-79"/>
              </a:rPr>
              <a:t>ou</a:t>
            </a:r>
            <a:r>
              <a:rPr lang="en-US" dirty="0" smtClean="0">
                <a:latin typeface="Aharoni" pitchFamily="2" charset="-79"/>
                <a:cs typeface="Aharoni" pitchFamily="2" charset="-79"/>
              </a:rPr>
              <a:t> go.</a:t>
            </a:r>
            <a:endParaRPr lang="en-US" dirty="0">
              <a:latin typeface="Aharoni" pitchFamily="2" charset="-79"/>
              <a:cs typeface="Aharoni" pitchFamily="2" charset="-79"/>
            </a:endParaRPr>
          </a:p>
        </p:txBody>
      </p:sp>
      <p:pic>
        <p:nvPicPr>
          <p:cNvPr id="7" name="Content Placeholder 6" descr="temps in earth.jpg"/>
          <p:cNvPicPr>
            <a:picLocks noGrp="1" noChangeAspect="1"/>
          </p:cNvPicPr>
          <p:nvPr>
            <p:ph sz="half" idx="2"/>
          </p:nvPr>
        </p:nvPicPr>
        <p:blipFill>
          <a:blip r:embed="rId2" cstate="print"/>
          <a:stretch>
            <a:fillRect/>
          </a:stretch>
        </p:blipFill>
        <p:spPr>
          <a:xfrm>
            <a:off x="4724400" y="1600200"/>
            <a:ext cx="4229962" cy="495299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C000"/>
                </a:solidFill>
                <a:latin typeface="Hurry Up" pitchFamily="2" charset="0"/>
              </a:rPr>
              <a:t>THE </a:t>
            </a:r>
            <a:r>
              <a:rPr lang="en-US" sz="5400" dirty="0" smtClean="0">
                <a:solidFill>
                  <a:srgbClr val="FFC000"/>
                </a:solidFill>
                <a:latin typeface="Hurry Up" pitchFamily="2" charset="0"/>
              </a:rPr>
              <a:t>CRUST </a:t>
            </a:r>
            <a:endParaRPr lang="en-US" sz="5400" dirty="0">
              <a:solidFill>
                <a:srgbClr val="FFC000"/>
              </a:solidFill>
              <a:latin typeface="Hurry Up" pitchFamily="2" charset="0"/>
            </a:endParaRPr>
          </a:p>
        </p:txBody>
      </p:sp>
      <p:sp>
        <p:nvSpPr>
          <p:cNvPr id="3" name="Content Placeholder 2"/>
          <p:cNvSpPr>
            <a:spLocks noGrp="1"/>
          </p:cNvSpPr>
          <p:nvPr>
            <p:ph sz="half" idx="1"/>
          </p:nvPr>
        </p:nvSpPr>
        <p:spPr>
          <a:xfrm>
            <a:off x="228600" y="1752600"/>
            <a:ext cx="4495800" cy="4525963"/>
          </a:xfrm>
        </p:spPr>
        <p:txBody>
          <a:bodyPr>
            <a:noAutofit/>
          </a:bodyPr>
          <a:lstStyle/>
          <a:p>
            <a:pPr>
              <a:buNone/>
            </a:pPr>
            <a:r>
              <a:rPr lang="en-US" sz="2800" dirty="0" smtClean="0">
                <a:latin typeface="Ligurino" pitchFamily="2" charset="0"/>
              </a:rPr>
              <a:t>The thinnest layer of the </a:t>
            </a:r>
          </a:p>
          <a:p>
            <a:pPr>
              <a:buNone/>
            </a:pPr>
            <a:r>
              <a:rPr lang="en-US" sz="2800" dirty="0" smtClean="0">
                <a:latin typeface="Ligurino" pitchFamily="2" charset="0"/>
              </a:rPr>
              <a:t>Earth. (5 – 40 km thick)</a:t>
            </a:r>
          </a:p>
          <a:p>
            <a:pPr>
              <a:buNone/>
            </a:pPr>
            <a:r>
              <a:rPr lang="en-US" sz="2800" dirty="0" smtClean="0">
                <a:latin typeface="Ligurino" pitchFamily="2" charset="0"/>
              </a:rPr>
              <a:t>Includes the soil &amp; water</a:t>
            </a:r>
          </a:p>
          <a:p>
            <a:pPr>
              <a:buNone/>
            </a:pPr>
            <a:r>
              <a:rPr lang="en-US" sz="2800" dirty="0" smtClean="0">
                <a:latin typeface="Ligurino" pitchFamily="2" charset="0"/>
              </a:rPr>
              <a:t>that covers the earth.</a:t>
            </a:r>
          </a:p>
          <a:p>
            <a:pPr>
              <a:buNone/>
            </a:pPr>
            <a:r>
              <a:rPr lang="en-US" sz="2800" dirty="0" smtClean="0">
                <a:latin typeface="Ligurino" pitchFamily="2" charset="0"/>
              </a:rPr>
              <a:t>Two types of crust:</a:t>
            </a:r>
          </a:p>
          <a:p>
            <a:pPr marL="578358" indent="-514350">
              <a:buAutoNum type="arabicParenR"/>
            </a:pPr>
            <a:r>
              <a:rPr lang="en-US" sz="2800" b="1" u="sng" dirty="0" smtClean="0">
                <a:solidFill>
                  <a:srgbClr val="FFC000"/>
                </a:solidFill>
                <a:latin typeface="Ligurino" pitchFamily="2" charset="0"/>
                <a:cs typeface="Aharoni" pitchFamily="2" charset="-79"/>
              </a:rPr>
              <a:t>Oceanic crust </a:t>
            </a:r>
            <a:r>
              <a:rPr lang="en-US" sz="2800" dirty="0" smtClean="0">
                <a:latin typeface="Ligurino" pitchFamily="2" charset="0"/>
              </a:rPr>
              <a:t>– mainly </a:t>
            </a:r>
            <a:r>
              <a:rPr lang="en-US" sz="2800" dirty="0" smtClean="0">
                <a:latin typeface="Ligurino" pitchFamily="2" charset="0"/>
              </a:rPr>
              <a:t>basalt (thinner)</a:t>
            </a:r>
            <a:endParaRPr lang="en-US" sz="2800" dirty="0" smtClean="0">
              <a:latin typeface="Ligurino" pitchFamily="2" charset="0"/>
            </a:endParaRPr>
          </a:p>
          <a:p>
            <a:pPr marL="578358" indent="-514350">
              <a:buAutoNum type="arabicParenR"/>
            </a:pPr>
            <a:r>
              <a:rPr lang="en-US" sz="2800" b="1" u="sng" dirty="0" smtClean="0">
                <a:solidFill>
                  <a:srgbClr val="FFC000"/>
                </a:solidFill>
                <a:latin typeface="Ligurino" pitchFamily="2" charset="0"/>
                <a:cs typeface="Aharoni" pitchFamily="2" charset="-79"/>
              </a:rPr>
              <a:t>Continental crust </a:t>
            </a:r>
            <a:r>
              <a:rPr lang="en-US" sz="2800" dirty="0" smtClean="0">
                <a:latin typeface="Ligurino" pitchFamily="2" charset="0"/>
              </a:rPr>
              <a:t>– mainly granite </a:t>
            </a:r>
            <a:r>
              <a:rPr lang="en-US" sz="2800" dirty="0" smtClean="0">
                <a:latin typeface="Ligurino" pitchFamily="2" charset="0"/>
              </a:rPr>
              <a:t>(thicker)</a:t>
            </a:r>
            <a:endParaRPr lang="en-US" sz="2800" dirty="0" smtClean="0">
              <a:latin typeface="Ligurino" pitchFamily="2" charset="0"/>
            </a:endParaRPr>
          </a:p>
          <a:p>
            <a:pPr marL="578358" indent="-514350">
              <a:buNone/>
            </a:pPr>
            <a:r>
              <a:rPr lang="en-US" sz="2800" dirty="0" smtClean="0"/>
              <a:t> </a:t>
            </a:r>
            <a:endParaRPr lang="en-US" sz="2800" dirty="0"/>
          </a:p>
        </p:txBody>
      </p:sp>
      <p:pic>
        <p:nvPicPr>
          <p:cNvPr id="5" name="Content Placeholder 4" descr="crust.jpg"/>
          <p:cNvPicPr>
            <a:picLocks noGrp="1" noChangeAspect="1"/>
          </p:cNvPicPr>
          <p:nvPr>
            <p:ph sz="half" idx="2"/>
          </p:nvPr>
        </p:nvPicPr>
        <p:blipFill>
          <a:blip r:embed="rId2" cstate="print"/>
          <a:stretch>
            <a:fillRect/>
          </a:stretch>
        </p:blipFill>
        <p:spPr>
          <a:xfrm>
            <a:off x="4724400" y="2286000"/>
            <a:ext cx="4212274" cy="3581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a:bodyPr>
          <a:lstStyle/>
          <a:p>
            <a:r>
              <a:rPr lang="en-US" sz="5400" dirty="0" smtClean="0">
                <a:solidFill>
                  <a:srgbClr val="FF0000"/>
                </a:solidFill>
                <a:latin typeface="Hurry Up" pitchFamily="2" charset="0"/>
              </a:rPr>
              <a:t>The Mantle</a:t>
            </a:r>
            <a:endParaRPr lang="en-US" sz="5400" dirty="0">
              <a:solidFill>
                <a:srgbClr val="FF0000"/>
              </a:solidFill>
              <a:latin typeface="Hurry Up" pitchFamily="2" charset="0"/>
            </a:endParaRPr>
          </a:p>
        </p:txBody>
      </p:sp>
      <p:sp>
        <p:nvSpPr>
          <p:cNvPr id="3" name="Content Placeholder 2"/>
          <p:cNvSpPr>
            <a:spLocks noGrp="1"/>
          </p:cNvSpPr>
          <p:nvPr>
            <p:ph sz="half" idx="1"/>
          </p:nvPr>
        </p:nvSpPr>
        <p:spPr>
          <a:xfrm>
            <a:off x="152400" y="1143000"/>
            <a:ext cx="4572000" cy="5410200"/>
          </a:xfrm>
        </p:spPr>
        <p:txBody>
          <a:bodyPr>
            <a:normAutofit/>
          </a:bodyPr>
          <a:lstStyle/>
          <a:p>
            <a:pPr>
              <a:buNone/>
            </a:pPr>
            <a:r>
              <a:rPr lang="en-US" dirty="0" smtClean="0"/>
              <a:t>Nearly 3,000 km thick</a:t>
            </a:r>
          </a:p>
          <a:p>
            <a:pPr>
              <a:buNone/>
            </a:pPr>
            <a:r>
              <a:rPr lang="en-US" dirty="0" smtClean="0"/>
              <a:t>Made of the Upper Mantle</a:t>
            </a:r>
          </a:p>
          <a:p>
            <a:pPr>
              <a:buNone/>
            </a:pPr>
            <a:r>
              <a:rPr lang="en-US" dirty="0" smtClean="0"/>
              <a:t>and the Lower Mantle.</a:t>
            </a:r>
          </a:p>
          <a:p>
            <a:pPr>
              <a:buNone/>
            </a:pPr>
            <a:endParaRPr lang="en-US" dirty="0" smtClean="0"/>
          </a:p>
          <a:p>
            <a:pPr>
              <a:buNone/>
            </a:pPr>
            <a:r>
              <a:rPr lang="en-US" b="1" u="sng" dirty="0" smtClean="0">
                <a:solidFill>
                  <a:srgbClr val="FF0000"/>
                </a:solidFill>
              </a:rPr>
              <a:t>Upper Mantle </a:t>
            </a:r>
            <a:r>
              <a:rPr lang="en-US" dirty="0" smtClean="0"/>
              <a:t>has 2 layers:</a:t>
            </a:r>
          </a:p>
          <a:p>
            <a:pPr marL="578358" indent="-514350">
              <a:buAutoNum type="arabicParenR"/>
            </a:pPr>
            <a:r>
              <a:rPr lang="en-US" u="sng" dirty="0" smtClean="0">
                <a:solidFill>
                  <a:srgbClr val="FF0000"/>
                </a:solidFill>
              </a:rPr>
              <a:t>Lithosphere</a:t>
            </a:r>
            <a:r>
              <a:rPr lang="en-US" dirty="0" smtClean="0"/>
              <a:t> – like the crust; solid, rigid layer</a:t>
            </a:r>
          </a:p>
          <a:p>
            <a:pPr marL="578358" indent="-514350">
              <a:buAutoNum type="arabicParenR"/>
            </a:pPr>
            <a:r>
              <a:rPr lang="en-US" u="sng" dirty="0" err="1" smtClean="0">
                <a:solidFill>
                  <a:srgbClr val="FF0000"/>
                </a:solidFill>
              </a:rPr>
              <a:t>Asthenosphere</a:t>
            </a:r>
            <a:r>
              <a:rPr lang="en-US" dirty="0" smtClean="0"/>
              <a:t> -  less rigid; can bend like plastic; hotter</a:t>
            </a:r>
          </a:p>
          <a:p>
            <a:pPr marL="578358" indent="-514350">
              <a:buNone/>
            </a:pPr>
            <a:r>
              <a:rPr lang="en-US" b="1" u="sng" dirty="0" smtClean="0">
                <a:solidFill>
                  <a:srgbClr val="FF0000"/>
                </a:solidFill>
              </a:rPr>
              <a:t>Lower Mantle </a:t>
            </a:r>
            <a:r>
              <a:rPr lang="en-US" dirty="0" smtClean="0"/>
              <a:t>is solid all the way to the core.</a:t>
            </a:r>
          </a:p>
        </p:txBody>
      </p:sp>
      <p:pic>
        <p:nvPicPr>
          <p:cNvPr id="5" name="Content Placeholder 4" descr="litho &amp; asthenosphere.jpg"/>
          <p:cNvPicPr>
            <a:picLocks noGrp="1" noChangeAspect="1"/>
          </p:cNvPicPr>
          <p:nvPr>
            <p:ph sz="half" idx="2"/>
          </p:nvPr>
        </p:nvPicPr>
        <p:blipFill>
          <a:blip r:embed="rId2" cstate="print"/>
          <a:stretch>
            <a:fillRect/>
          </a:stretch>
        </p:blipFill>
        <p:spPr>
          <a:xfrm>
            <a:off x="4724399" y="533400"/>
            <a:ext cx="4159849" cy="2895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descr="mantle layers.jpg"/>
          <p:cNvPicPr>
            <a:picLocks noChangeAspect="1"/>
          </p:cNvPicPr>
          <p:nvPr/>
        </p:nvPicPr>
        <p:blipFill>
          <a:blip r:embed="rId3" cstate="print"/>
          <a:stretch>
            <a:fillRect/>
          </a:stretch>
        </p:blipFill>
        <p:spPr>
          <a:xfrm>
            <a:off x="4876799" y="3810000"/>
            <a:ext cx="3921211" cy="2667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normAutofit/>
          </a:bodyPr>
          <a:lstStyle/>
          <a:p>
            <a:r>
              <a:rPr lang="en-US" sz="6600" dirty="0" smtClean="0">
                <a:solidFill>
                  <a:srgbClr val="FFFF00"/>
                </a:solidFill>
                <a:latin typeface="Hurry Up" pitchFamily="2" charset="0"/>
              </a:rPr>
              <a:t>The Core</a:t>
            </a:r>
            <a:endParaRPr lang="en-US" sz="6600" dirty="0">
              <a:solidFill>
                <a:srgbClr val="FFFF00"/>
              </a:solidFill>
              <a:latin typeface="Hurry Up" pitchFamily="2" charset="0"/>
            </a:endParaRPr>
          </a:p>
        </p:txBody>
      </p:sp>
      <p:sp>
        <p:nvSpPr>
          <p:cNvPr id="3" name="Content Placeholder 2"/>
          <p:cNvSpPr>
            <a:spLocks noGrp="1"/>
          </p:cNvSpPr>
          <p:nvPr>
            <p:ph sz="half" idx="1"/>
          </p:nvPr>
        </p:nvSpPr>
        <p:spPr>
          <a:xfrm>
            <a:off x="228600" y="1219200"/>
            <a:ext cx="4419600" cy="4906963"/>
          </a:xfrm>
        </p:spPr>
        <p:txBody>
          <a:bodyPr>
            <a:normAutofit lnSpcReduction="10000"/>
          </a:bodyPr>
          <a:lstStyle/>
          <a:p>
            <a:pPr>
              <a:buNone/>
            </a:pPr>
            <a:r>
              <a:rPr lang="en-US" b="1" dirty="0" smtClean="0"/>
              <a:t>The core is made up </a:t>
            </a:r>
          </a:p>
          <a:p>
            <a:pPr>
              <a:buNone/>
            </a:pPr>
            <a:r>
              <a:rPr lang="en-US" b="1" dirty="0" smtClean="0"/>
              <a:t>m</a:t>
            </a:r>
            <a:r>
              <a:rPr lang="en-US" b="1" smtClean="0"/>
              <a:t>ostly </a:t>
            </a:r>
            <a:r>
              <a:rPr lang="en-US" b="1" dirty="0" smtClean="0"/>
              <a:t>of Fe and Ni.</a:t>
            </a:r>
          </a:p>
          <a:p>
            <a:pPr>
              <a:buNone/>
            </a:pPr>
            <a:r>
              <a:rPr lang="en-US" b="1" dirty="0" smtClean="0"/>
              <a:t>There are two layers:</a:t>
            </a:r>
          </a:p>
          <a:p>
            <a:pPr marL="578358" indent="-514350">
              <a:buAutoNum type="arabicParenR"/>
            </a:pPr>
            <a:r>
              <a:rPr lang="en-US" b="1" u="sng" dirty="0" smtClean="0">
                <a:solidFill>
                  <a:srgbClr val="FFFF00"/>
                </a:solidFill>
              </a:rPr>
              <a:t>Outer core </a:t>
            </a:r>
            <a:r>
              <a:rPr lang="en-US" b="1" dirty="0" smtClean="0"/>
              <a:t>– liquid metal</a:t>
            </a:r>
          </a:p>
          <a:p>
            <a:pPr marL="578358" indent="-514350">
              <a:buAutoNum type="arabicParenR"/>
            </a:pPr>
            <a:r>
              <a:rPr lang="en-US" b="1" u="sng" dirty="0" smtClean="0">
                <a:solidFill>
                  <a:srgbClr val="FFFF00"/>
                </a:solidFill>
              </a:rPr>
              <a:t>Inner core </a:t>
            </a:r>
            <a:r>
              <a:rPr lang="en-US" b="1" dirty="0" smtClean="0"/>
              <a:t>– dense, solid metal</a:t>
            </a:r>
          </a:p>
          <a:p>
            <a:pPr marL="578358" indent="-514350">
              <a:buNone/>
            </a:pPr>
            <a:r>
              <a:rPr lang="en-US" b="1" dirty="0" smtClean="0"/>
              <a:t>Scientists believe the </a:t>
            </a:r>
          </a:p>
          <a:p>
            <a:pPr marL="578358" indent="-514350">
              <a:buNone/>
            </a:pPr>
            <a:r>
              <a:rPr lang="en-US" b="1" dirty="0" smtClean="0"/>
              <a:t>liquid outer core moves</a:t>
            </a:r>
          </a:p>
          <a:p>
            <a:pPr marL="578358" indent="-514350">
              <a:buNone/>
            </a:pPr>
            <a:r>
              <a:rPr lang="en-US" b="1" dirty="0" smtClean="0"/>
              <a:t>and creates the Earth’s </a:t>
            </a:r>
          </a:p>
          <a:p>
            <a:pPr marL="578358" indent="-514350">
              <a:buNone/>
            </a:pPr>
            <a:r>
              <a:rPr lang="en-US" b="1" dirty="0" smtClean="0"/>
              <a:t>magnetic field.</a:t>
            </a:r>
          </a:p>
        </p:txBody>
      </p:sp>
      <p:pic>
        <p:nvPicPr>
          <p:cNvPr id="5" name="Content Placeholder 4" descr="core.jpg"/>
          <p:cNvPicPr>
            <a:picLocks noGrp="1" noChangeAspect="1"/>
          </p:cNvPicPr>
          <p:nvPr>
            <p:ph sz="half" idx="2"/>
          </p:nvPr>
        </p:nvPicPr>
        <p:blipFill>
          <a:blip r:embed="rId2" cstate="print"/>
          <a:stretch>
            <a:fillRect/>
          </a:stretch>
        </p:blipFill>
        <p:spPr>
          <a:xfrm>
            <a:off x="4419600" y="228600"/>
            <a:ext cx="3886200" cy="34309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mag field of earth.jpg"/>
          <p:cNvPicPr>
            <a:picLocks noChangeAspect="1"/>
          </p:cNvPicPr>
          <p:nvPr/>
        </p:nvPicPr>
        <p:blipFill>
          <a:blip r:embed="rId3" cstate="print"/>
          <a:stretch>
            <a:fillRect/>
          </a:stretch>
        </p:blipFill>
        <p:spPr>
          <a:xfrm>
            <a:off x="4953000" y="4364182"/>
            <a:ext cx="2438400" cy="249381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anim calcmode="lin" valueType="num">
                                      <p:cBhvr>
                                        <p:cTn id="16" dur="2000" fill="hold"/>
                                        <p:tgtEl>
                                          <p:spTgt spid="6"/>
                                        </p:tgtEl>
                                        <p:attrNameLst>
                                          <p:attrName>style.rotation</p:attrName>
                                        </p:attrNameLst>
                                      </p:cBhvr>
                                      <p:tavLst>
                                        <p:tav tm="0">
                                          <p:val>
                                            <p:fltVal val="720"/>
                                          </p:val>
                                        </p:tav>
                                        <p:tav tm="100000">
                                          <p:val>
                                            <p:fltVal val="0"/>
                                          </p:val>
                                        </p:tav>
                                      </p:tavLst>
                                    </p:anim>
                                    <p:anim calcmode="lin" valueType="num">
                                      <p:cBhvr>
                                        <p:cTn id="17" dur="2000" fill="hold"/>
                                        <p:tgtEl>
                                          <p:spTgt spid="6"/>
                                        </p:tgtEl>
                                        <p:attrNameLst>
                                          <p:attrName>ppt_h</p:attrName>
                                        </p:attrNameLst>
                                      </p:cBhvr>
                                      <p:tavLst>
                                        <p:tav tm="0">
                                          <p:val>
                                            <p:fltVal val="0"/>
                                          </p:val>
                                        </p:tav>
                                        <p:tav tm="100000">
                                          <p:val>
                                            <p:strVal val="#ppt_h"/>
                                          </p:val>
                                        </p:tav>
                                      </p:tavLst>
                                    </p:anim>
                                    <p:anim calcmode="lin" valueType="num">
                                      <p:cBhvr>
                                        <p:cTn id="18"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322</TotalTime>
  <Words>1148</Words>
  <Application>Microsoft Office PowerPoint</Application>
  <PresentationFormat>On-screen Show (4:3)</PresentationFormat>
  <Paragraphs>150</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Verve</vt:lpstr>
      <vt:lpstr>PLATE TECTONICS</vt:lpstr>
      <vt:lpstr>How do we study the Earth’s interior?</vt:lpstr>
      <vt:lpstr>Direct evidence from rock samples</vt:lpstr>
      <vt:lpstr>Indirect evidence from seismic activity.</vt:lpstr>
      <vt:lpstr>The Earth is made up of three main layers.</vt:lpstr>
      <vt:lpstr>Two factors change regularly as you go towards the center of the Earth.</vt:lpstr>
      <vt:lpstr>THE CRUST </vt:lpstr>
      <vt:lpstr>The Mantle</vt:lpstr>
      <vt:lpstr>The Core</vt:lpstr>
      <vt:lpstr>Slide 10</vt:lpstr>
      <vt:lpstr>Convection &amp; The Mantle (Section 2)</vt:lpstr>
      <vt:lpstr>Radiation</vt:lpstr>
      <vt:lpstr>Conduction</vt:lpstr>
      <vt:lpstr>Convection</vt:lpstr>
      <vt:lpstr>Slide 15</vt:lpstr>
      <vt:lpstr>Convection currents in the Earth</vt:lpstr>
      <vt:lpstr>Slide 17</vt:lpstr>
      <vt:lpstr>Drifting Continents</vt:lpstr>
      <vt:lpstr>Slide 19</vt:lpstr>
      <vt:lpstr>Slide 20</vt:lpstr>
      <vt:lpstr>Wegener’s Evidence</vt:lpstr>
      <vt:lpstr>The Evidence</vt:lpstr>
      <vt:lpstr>Slide 23</vt:lpstr>
      <vt:lpstr>More evidence….</vt:lpstr>
      <vt:lpstr>Seafloor Spreading (sect 4)</vt:lpstr>
      <vt:lpstr>Seafloor Spreading (cont)</vt:lpstr>
      <vt:lpstr>Evidence of Seafloor Spreading</vt:lpstr>
      <vt:lpstr>More evidence</vt:lpstr>
      <vt:lpstr>New crust is being made but the Earth is not getting bigger!</vt:lpstr>
      <vt:lpstr>SUBDUCTION</vt:lpstr>
      <vt:lpstr>Slide 31</vt:lpstr>
      <vt:lpstr>Some facts:</vt:lpstr>
      <vt:lpstr>PLATE BOUNDARIES</vt:lpstr>
      <vt:lpstr>Slide 34</vt:lpstr>
      <vt:lpstr>Plate Tectonics</vt:lpstr>
      <vt:lpstr>Convergent Boundary</vt:lpstr>
      <vt:lpstr>Divergent Boundary</vt:lpstr>
      <vt:lpstr>What will happen to Iceland?</vt:lpstr>
      <vt:lpstr>Transform Boundary</vt:lpstr>
      <vt:lpstr>San Andreas Fault</vt:lpstr>
      <vt:lpstr>The end!</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PLATE TECTONICS</dc:title>
  <dc:creator>jluckey</dc:creator>
  <cp:lastModifiedBy>jluckey</cp:lastModifiedBy>
  <cp:revision>20</cp:revision>
  <dcterms:created xsi:type="dcterms:W3CDTF">2011-08-09T20:00:58Z</dcterms:created>
  <dcterms:modified xsi:type="dcterms:W3CDTF">2012-01-04T23:51:52Z</dcterms:modified>
</cp:coreProperties>
</file>